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5.jpg" ContentType="image/jpeg"/>
  <Override PartName="/ppt/media/image8.jpg" ContentType="image/jpeg"/>
  <Override PartName="/ppt/media/image9.jpg" ContentType="image/jpeg"/>
  <Override PartName="/ppt/media/image10.jpg" ContentType="image/jpeg"/>
  <Override PartName="/ppt/media/image18.jpg" ContentType="image/jpeg"/>
  <Override PartName="/ppt/media/image21.jpg" ContentType="image/jpeg"/>
  <Override PartName="/ppt/media/image22.jpg" ContentType="image/png"/>
  <Override PartName="/ppt/media/image29.jpg" ContentType="image/jpeg"/>
  <Override PartName="/ppt/media/image3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72" r:id="rId5"/>
    <p:sldId id="271" r:id="rId6"/>
    <p:sldId id="258" r:id="rId7"/>
    <p:sldId id="269" r:id="rId8"/>
    <p:sldId id="274" r:id="rId9"/>
    <p:sldId id="275" r:id="rId10"/>
    <p:sldId id="276" r:id="rId11"/>
    <p:sldId id="260" r:id="rId12"/>
    <p:sldId id="277" r:id="rId13"/>
    <p:sldId id="278" r:id="rId14"/>
    <p:sldId id="270" r:id="rId15"/>
    <p:sldId id="264" r:id="rId16"/>
    <p:sldId id="265" r:id="rId17"/>
    <p:sldId id="267" r:id="rId18"/>
    <p:sldId id="266" r:id="rId19"/>
    <p:sldId id="280" r:id="rId20"/>
    <p:sldId id="282" r:id="rId21"/>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Daher" initials="MD" lastIdx="1" clrIdx="0">
    <p:extLst>
      <p:ext uri="{19B8F6BF-5375-455C-9EA6-DF929625EA0E}">
        <p15:presenceInfo xmlns:p15="http://schemas.microsoft.com/office/powerpoint/2012/main" userId="Mario Dah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278B"/>
    <a:srgbClr val="0AA4E6"/>
    <a:srgbClr val="00AEEA"/>
    <a:srgbClr val="2FBDEF"/>
    <a:srgbClr val="EDEEED"/>
    <a:srgbClr val="B4C9E2"/>
    <a:srgbClr val="CED9E1"/>
    <a:srgbClr val="204D67"/>
    <a:srgbClr val="F2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0" d="100"/>
          <a:sy n="90" d="100"/>
        </p:scale>
        <p:origin x="168"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commentAuthors" Target="commentAuthor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6325" y="831651"/>
            <a:ext cx="2419985" cy="1309370"/>
          </a:xfrm>
          <a:prstGeom prst="rect">
            <a:avLst/>
          </a:prstGeom>
        </p:spPr>
        <p:txBody>
          <a:bodyPr wrap="square" lIns="0" tIns="0" rIns="0" bIns="0">
            <a:spAutoFit/>
          </a:bodyPr>
          <a:lstStyle>
            <a:lvl1pPr>
              <a:defRPr sz="3000" b="1" i="0">
                <a:solidFill>
                  <a:srgbClr val="2F2F2F"/>
                </a:solidFill>
                <a:latin typeface="Trebuchet MS"/>
                <a:cs typeface="Trebuchet MS"/>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600" b="0" i="0">
                <a:solidFill>
                  <a:srgbClr val="424242"/>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2F2F2F"/>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600" b="0" i="0">
                <a:solidFill>
                  <a:srgbClr val="424242"/>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2F2F2F"/>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99" cy="5143499"/>
          </a:xfrm>
          <a:prstGeom prst="rect">
            <a:avLst/>
          </a:prstGeom>
        </p:spPr>
      </p:pic>
      <p:sp>
        <p:nvSpPr>
          <p:cNvPr id="2" name="Holder 2"/>
          <p:cNvSpPr>
            <a:spLocks noGrp="1"/>
          </p:cNvSpPr>
          <p:nvPr>
            <p:ph type="title"/>
          </p:nvPr>
        </p:nvSpPr>
        <p:spPr/>
        <p:txBody>
          <a:bodyPr lIns="0" tIns="0" rIns="0" bIns="0"/>
          <a:lstStyle>
            <a:lvl1pPr>
              <a:defRPr sz="3000" b="1" i="0">
                <a:solidFill>
                  <a:srgbClr val="2F2F2F"/>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25850" y="386484"/>
            <a:ext cx="3098165" cy="939800"/>
          </a:xfrm>
          <a:prstGeom prst="rect">
            <a:avLst/>
          </a:prstGeom>
        </p:spPr>
        <p:txBody>
          <a:bodyPr wrap="square" lIns="0" tIns="0" rIns="0" bIns="0">
            <a:spAutoFit/>
          </a:bodyPr>
          <a:lstStyle>
            <a:lvl1pPr>
              <a:defRPr sz="3000" b="1" i="0">
                <a:solidFill>
                  <a:srgbClr val="2F2F2F"/>
                </a:solidFill>
                <a:latin typeface="Trebuchet MS"/>
                <a:cs typeface="Trebuchet MS"/>
              </a:defRPr>
            </a:lvl1pPr>
          </a:lstStyle>
          <a:p>
            <a:endParaRPr/>
          </a:p>
        </p:txBody>
      </p:sp>
      <p:sp>
        <p:nvSpPr>
          <p:cNvPr id="3" name="Holder 3"/>
          <p:cNvSpPr>
            <a:spLocks noGrp="1"/>
          </p:cNvSpPr>
          <p:nvPr>
            <p:ph type="body" idx="1"/>
          </p:nvPr>
        </p:nvSpPr>
        <p:spPr>
          <a:xfrm>
            <a:off x="4925924" y="1705238"/>
            <a:ext cx="3863340" cy="2444750"/>
          </a:xfrm>
          <a:prstGeom prst="rect">
            <a:avLst/>
          </a:prstGeom>
        </p:spPr>
        <p:txBody>
          <a:bodyPr wrap="square" lIns="0" tIns="0" rIns="0" bIns="0">
            <a:spAutoFit/>
          </a:bodyPr>
          <a:lstStyle>
            <a:lvl1pPr>
              <a:defRPr sz="1600" b="0" i="0">
                <a:solidFill>
                  <a:srgbClr val="424242"/>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image" Target="../media/image13.jpg" /><Relationship Id="rId1" Type="http://schemas.openxmlformats.org/officeDocument/2006/relationships/slideLayout" Target="../slideLayouts/slideLayout2.xml" /><Relationship Id="rId5" Type="http://schemas.openxmlformats.org/officeDocument/2006/relationships/image" Target="../media/image16.png" /><Relationship Id="rId4" Type="http://schemas.openxmlformats.org/officeDocument/2006/relationships/image" Target="../media/image15.png" /></Relationships>
</file>

<file path=ppt/slides/_rels/slide12.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image" Target="../media/image18.jpg" /><Relationship Id="rId1" Type="http://schemas.openxmlformats.org/officeDocument/2006/relationships/slideLayout" Target="../slideLayouts/slideLayout2.xml" /><Relationship Id="rId6" Type="http://schemas.openxmlformats.org/officeDocument/2006/relationships/image" Target="../media/image22.jpg" /><Relationship Id="rId5" Type="http://schemas.openxmlformats.org/officeDocument/2006/relationships/image" Target="../media/image21.jpg" /><Relationship Id="rId4" Type="http://schemas.openxmlformats.org/officeDocument/2006/relationships/image" Target="../media/image20.webp" /></Relationships>
</file>

<file path=ppt/slides/_rels/slide14.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24.jpg"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29.jpg"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8" Type="http://schemas.openxmlformats.org/officeDocument/2006/relationships/hyperlink" Target="http://www.nasdaq.com/article/how-alibaba-is-usin%20g-artificial-intelligence-in-healthcare-cm815551" TargetMode="External" /><Relationship Id="rId3" Type="http://schemas.openxmlformats.org/officeDocument/2006/relationships/hyperlink" Target="http://asimo.honda.com/" TargetMode="External" /><Relationship Id="rId7" Type="http://schemas.openxmlformats.org/officeDocument/2006/relationships/hyperlink" Target="http://www.newsweek.com/2017/08/18/ai-facebook-artificial-intelligence-machine-learning-robots-robotics-646944.html" TargetMode="External" /><Relationship Id="rId2" Type="http://schemas.openxmlformats.org/officeDocument/2006/relationships/image" Target="../media/image30.jpg" /><Relationship Id="rId1" Type="http://schemas.openxmlformats.org/officeDocument/2006/relationships/slideLayout" Target="../slideLayouts/slideLayout5.xml" /><Relationship Id="rId6" Type="http://schemas.openxmlformats.org/officeDocument/2006/relationships/hyperlink" Target="http://www.legaltechnews.com/id%3D1202795003827/Artificial-Intelligence-is-Molding-the-Attorney-of-the-Future?slreturn=20170709132104" TargetMode="External" /><Relationship Id="rId5" Type="http://schemas.openxmlformats.org/officeDocument/2006/relationships/hyperlink" Target="http://www.sciencemag.org/news/2017/08/how-google-making-music-artificial-intelligence" TargetMode="External" /><Relationship Id="rId4" Type="http://schemas.openxmlformats.org/officeDocument/2006/relationships/hyperlink" Target="https://en.wikipedia.org/wiki/Autonomous_car" TargetMode="External" /></Relationships>
</file>

<file path=ppt/slides/_rels/slide3.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image" Target="../media/image8.jpg" /><Relationship Id="rId1" Type="http://schemas.openxmlformats.org/officeDocument/2006/relationships/slideLayout" Target="../slideLayouts/slideLayout2.xml" /><Relationship Id="rId4" Type="http://schemas.openxmlformats.org/officeDocument/2006/relationships/image" Target="../media/image10.jpg" /></Relationships>
</file>

<file path=ppt/slides/_rels/slide9.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3" name="object 3"/>
          <p:cNvSpPr txBox="1">
            <a:spLocks noGrp="1"/>
          </p:cNvSpPr>
          <p:nvPr>
            <p:ph type="title"/>
          </p:nvPr>
        </p:nvSpPr>
        <p:spPr>
          <a:xfrm>
            <a:off x="1511431" y="1874080"/>
            <a:ext cx="609854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FFFFFF"/>
                </a:solidFill>
              </a:rPr>
              <a:t>Artificial</a:t>
            </a:r>
            <a:r>
              <a:rPr sz="4000" spc="85" dirty="0">
                <a:solidFill>
                  <a:srgbClr val="FFFFFF"/>
                </a:solidFill>
              </a:rPr>
              <a:t> </a:t>
            </a:r>
            <a:r>
              <a:rPr sz="4000" dirty="0">
                <a:solidFill>
                  <a:srgbClr val="FFFFFF"/>
                </a:solidFill>
              </a:rPr>
              <a:t>Intelligence</a:t>
            </a:r>
            <a:r>
              <a:rPr sz="4000" spc="85" dirty="0">
                <a:solidFill>
                  <a:srgbClr val="FFFFFF"/>
                </a:solidFill>
              </a:rPr>
              <a:t> </a:t>
            </a:r>
            <a:r>
              <a:rPr sz="4000" spc="-20" dirty="0">
                <a:solidFill>
                  <a:srgbClr val="FFFFFF"/>
                </a:solidFill>
              </a:rPr>
              <a:t>(AI)</a:t>
            </a:r>
            <a:endParaRPr sz="4000"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25" autoRev="1" fill="hold">
                                          <p:stCondLst>
                                            <p:cond delay="0"/>
                                          </p:stCondLst>
                                        </p:cTn>
                                        <p:tgtEl>
                                          <p:spTgt spid="3"/>
                                        </p:tgtEl>
                                        <p:attrNameLst>
                                          <p:attrName>ppt_w</p:attrName>
                                        </p:attrNameLst>
                                      </p:cBhvr>
                                    </p:anim>
                                    <p:anim by="(#ppt_w*0.50)" calcmode="lin" valueType="num">
                                      <p:cBhvr>
                                        <p:cTn id="8" dur="125" decel="50000" autoRev="1" fill="hold">
                                          <p:stCondLst>
                                            <p:cond delay="0"/>
                                          </p:stCondLst>
                                        </p:cTn>
                                        <p:tgtEl>
                                          <p:spTgt spid="3"/>
                                        </p:tgtEl>
                                        <p:attrNameLst>
                                          <p:attrName>ppt_x</p:attrName>
                                        </p:attrNameLst>
                                      </p:cBhvr>
                                    </p:anim>
                                    <p:anim from="(-#ppt_h/2)" to="(#ppt_y)" calcmode="lin" valueType="num">
                                      <p:cBhvr>
                                        <p:cTn id="9" dur="250" fill="hold">
                                          <p:stCondLst>
                                            <p:cond delay="0"/>
                                          </p:stCondLst>
                                        </p:cTn>
                                        <p:tgtEl>
                                          <p:spTgt spid="3"/>
                                        </p:tgtEl>
                                        <p:attrNameLst>
                                          <p:attrName>ppt_y</p:attrName>
                                        </p:attrNameLst>
                                      </p:cBhvr>
                                    </p:anim>
                                    <p:animRot by="21600000">
                                      <p:cBhvr>
                                        <p:cTn id="10" dur="25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1A500C-11F1-43EA-BC96-95D41B20E99D}"/>
              </a:ext>
            </a:extLst>
          </p:cNvPr>
          <p:cNvPicPr>
            <a:picLocks noChangeAspect="1"/>
          </p:cNvPicPr>
          <p:nvPr/>
        </p:nvPicPr>
        <p:blipFill>
          <a:blip r:embed="rId2"/>
          <a:stretch>
            <a:fillRect/>
          </a:stretch>
        </p:blipFill>
        <p:spPr>
          <a:xfrm flipH="1">
            <a:off x="-3" y="-5206"/>
            <a:ext cx="4419602" cy="5148705"/>
          </a:xfrm>
          <a:prstGeom prst="rect">
            <a:avLst/>
          </a:prstGeom>
        </p:spPr>
      </p:pic>
      <p:sp>
        <p:nvSpPr>
          <p:cNvPr id="2" name="Title 1">
            <a:extLst>
              <a:ext uri="{FF2B5EF4-FFF2-40B4-BE49-F238E27FC236}">
                <a16:creationId xmlns:a16="http://schemas.microsoft.com/office/drawing/2014/main" id="{6BE4916D-AB54-4D48-A19A-A744BBB0C4E6}"/>
              </a:ext>
            </a:extLst>
          </p:cNvPr>
          <p:cNvSpPr>
            <a:spLocks noGrp="1"/>
          </p:cNvSpPr>
          <p:nvPr>
            <p:ph type="title"/>
          </p:nvPr>
        </p:nvSpPr>
        <p:spPr>
          <a:xfrm>
            <a:off x="4572000" y="177683"/>
            <a:ext cx="3098165" cy="461665"/>
          </a:xfrm>
        </p:spPr>
        <p:txBody>
          <a:bodyPr/>
          <a:lstStyle/>
          <a:p>
            <a:pPr algn="ctr"/>
            <a:r>
              <a:rPr lang="en-US" dirty="0"/>
              <a:t>Super AI</a:t>
            </a:r>
          </a:p>
        </p:txBody>
      </p:sp>
      <p:sp>
        <p:nvSpPr>
          <p:cNvPr id="3" name="Text Placeholder 2">
            <a:extLst>
              <a:ext uri="{FF2B5EF4-FFF2-40B4-BE49-F238E27FC236}">
                <a16:creationId xmlns:a16="http://schemas.microsoft.com/office/drawing/2014/main" id="{55433319-1B8B-4F4C-B891-0C29C997A3FF}"/>
              </a:ext>
            </a:extLst>
          </p:cNvPr>
          <p:cNvSpPr>
            <a:spLocks noGrp="1"/>
          </p:cNvSpPr>
          <p:nvPr>
            <p:ph type="body" idx="1"/>
          </p:nvPr>
        </p:nvSpPr>
        <p:spPr>
          <a:xfrm>
            <a:off x="3886200" y="1123949"/>
            <a:ext cx="5257800" cy="3841867"/>
          </a:xfrm>
        </p:spPr>
        <p:txBody>
          <a:bodyPr/>
          <a:lstStyle/>
          <a:p>
            <a:r>
              <a:rPr lang="en-US" sz="1800" dirty="0">
                <a:solidFill>
                  <a:schemeClr val="tx1"/>
                </a:solidFill>
              </a:rPr>
              <a:t>Artificial super intelligence (ASI) is a system that wouldn't only rock humankind to its core, but could also destroy it. If that sounds straight out of a science fiction novel, it's because it kind of is: ASI is a system where the intelligence of a machine surpasses all forms of human intelligence, in all aspects, and outperforms humans in every function. </a:t>
            </a:r>
          </a:p>
          <a:p>
            <a:r>
              <a:rPr lang="en-US" sz="1800" dirty="0">
                <a:solidFill>
                  <a:schemeClr val="tx1"/>
                </a:solidFill>
              </a:rPr>
              <a:t> </a:t>
            </a:r>
          </a:p>
          <a:p>
            <a:r>
              <a:rPr lang="en-US" sz="1800" dirty="0">
                <a:solidFill>
                  <a:schemeClr val="tx1"/>
                </a:solidFill>
              </a:rPr>
              <a:t>An intelligent system that can learn and continuously improve itself is still a hypothetical concept. However, it's a system that, if applied effectively and ethically, could lead to extraordinary progress and achievements in medicine, technology, and more.  </a:t>
            </a:r>
          </a:p>
          <a:p>
            <a:endParaRPr lang="en-US" dirty="0"/>
          </a:p>
        </p:txBody>
      </p:sp>
    </p:spTree>
    <p:extLst>
      <p:ext uri="{BB962C8B-B14F-4D97-AF65-F5344CB8AC3E}">
        <p14:creationId xmlns:p14="http://schemas.microsoft.com/office/powerpoint/2010/main" val="325983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object 2"/>
          <p:cNvGrpSpPr/>
          <p:nvPr/>
        </p:nvGrpSpPr>
        <p:grpSpPr>
          <a:xfrm>
            <a:off x="2394599" y="0"/>
            <a:ext cx="6749415" cy="5143500"/>
            <a:chOff x="2394599" y="0"/>
            <a:chExt cx="6749415" cy="5143500"/>
          </a:xfrm>
        </p:grpSpPr>
        <p:pic>
          <p:nvPicPr>
            <p:cNvPr id="3" name="object 3"/>
            <p:cNvPicPr/>
            <p:nvPr/>
          </p:nvPicPr>
          <p:blipFill>
            <a:blip r:embed="rId2" cstate="print"/>
            <a:stretch>
              <a:fillRect/>
            </a:stretch>
          </p:blipFill>
          <p:spPr>
            <a:xfrm>
              <a:off x="2394599" y="0"/>
              <a:ext cx="3942249" cy="3149470"/>
            </a:xfrm>
            <a:prstGeom prst="rect">
              <a:avLst/>
            </a:prstGeom>
          </p:spPr>
        </p:pic>
        <p:pic>
          <p:nvPicPr>
            <p:cNvPr id="4" name="object 4"/>
            <p:cNvPicPr/>
            <p:nvPr/>
          </p:nvPicPr>
          <p:blipFill>
            <a:blip r:embed="rId3" cstate="print"/>
            <a:stretch>
              <a:fillRect/>
            </a:stretch>
          </p:blipFill>
          <p:spPr>
            <a:xfrm>
              <a:off x="2394601" y="3095375"/>
              <a:ext cx="3942252" cy="2048123"/>
            </a:xfrm>
            <a:prstGeom prst="rect">
              <a:avLst/>
            </a:prstGeom>
          </p:spPr>
        </p:pic>
        <p:pic>
          <p:nvPicPr>
            <p:cNvPr id="5" name="object 5"/>
            <p:cNvPicPr/>
            <p:nvPr/>
          </p:nvPicPr>
          <p:blipFill>
            <a:blip r:embed="rId4" cstate="print"/>
            <a:stretch>
              <a:fillRect/>
            </a:stretch>
          </p:blipFill>
          <p:spPr>
            <a:xfrm>
              <a:off x="6336842" y="0"/>
              <a:ext cx="2807157" cy="3095374"/>
            </a:xfrm>
            <a:prstGeom prst="rect">
              <a:avLst/>
            </a:prstGeom>
          </p:spPr>
        </p:pic>
      </p:grpSp>
      <p:sp>
        <p:nvSpPr>
          <p:cNvPr id="6" name="object 6"/>
          <p:cNvSpPr txBox="1">
            <a:spLocks noGrp="1"/>
          </p:cNvSpPr>
          <p:nvPr>
            <p:ph type="title"/>
          </p:nvPr>
        </p:nvSpPr>
        <p:spPr>
          <a:xfrm>
            <a:off x="425450" y="714382"/>
            <a:ext cx="1395730" cy="833305"/>
          </a:xfrm>
          <a:prstGeom prst="rect">
            <a:avLst/>
          </a:prstGeom>
        </p:spPr>
        <p:txBody>
          <a:bodyPr vert="horz" wrap="square" lIns="0" tIns="10795" rIns="0" bIns="0" rtlCol="0">
            <a:spAutoFit/>
          </a:bodyPr>
          <a:lstStyle/>
          <a:p>
            <a:pPr marL="12700" marR="5080">
              <a:lnSpc>
                <a:spcPct val="100699"/>
              </a:lnSpc>
              <a:spcBef>
                <a:spcPts val="85"/>
              </a:spcBef>
            </a:pPr>
            <a:r>
              <a:rPr lang="en-US" sz="1800" dirty="0">
                <a:solidFill>
                  <a:srgbClr val="424242"/>
                </a:solidFill>
              </a:rPr>
              <a:t>More r</a:t>
            </a:r>
            <a:r>
              <a:rPr sz="1800" dirty="0">
                <a:solidFill>
                  <a:srgbClr val="424242"/>
                </a:solidFill>
              </a:rPr>
              <a:t>eal</a:t>
            </a:r>
            <a:r>
              <a:rPr sz="1800" spc="40" dirty="0">
                <a:solidFill>
                  <a:srgbClr val="424242"/>
                </a:solidFill>
              </a:rPr>
              <a:t> </a:t>
            </a:r>
            <a:r>
              <a:rPr sz="1800" dirty="0">
                <a:solidFill>
                  <a:srgbClr val="424242"/>
                </a:solidFill>
              </a:rPr>
              <a:t>Life</a:t>
            </a:r>
            <a:r>
              <a:rPr sz="1800" spc="40" dirty="0">
                <a:solidFill>
                  <a:srgbClr val="424242"/>
                </a:solidFill>
              </a:rPr>
              <a:t> </a:t>
            </a:r>
            <a:r>
              <a:rPr sz="1800" spc="-65" dirty="0">
                <a:solidFill>
                  <a:srgbClr val="424242"/>
                </a:solidFill>
              </a:rPr>
              <a:t>A.I. </a:t>
            </a:r>
            <a:r>
              <a:rPr sz="1800" spc="-10" dirty="0">
                <a:solidFill>
                  <a:srgbClr val="424242"/>
                </a:solidFill>
              </a:rPr>
              <a:t>Examples</a:t>
            </a:r>
            <a:endParaRPr sz="1800" dirty="0"/>
          </a:p>
        </p:txBody>
      </p:sp>
      <p:sp>
        <p:nvSpPr>
          <p:cNvPr id="7" name="object 7"/>
          <p:cNvSpPr txBox="1"/>
          <p:nvPr/>
        </p:nvSpPr>
        <p:spPr>
          <a:xfrm>
            <a:off x="425450" y="1585773"/>
            <a:ext cx="1826260" cy="2294218"/>
          </a:xfrm>
          <a:prstGeom prst="rect">
            <a:avLst/>
          </a:prstGeom>
        </p:spPr>
        <p:txBody>
          <a:bodyPr vert="horz" wrap="square" lIns="0" tIns="46990" rIns="0" bIns="0" rtlCol="0">
            <a:spAutoFit/>
          </a:bodyPr>
          <a:lstStyle/>
          <a:p>
            <a:pPr marL="12700">
              <a:lnSpc>
                <a:spcPct val="100000"/>
              </a:lnSpc>
              <a:spcBef>
                <a:spcPts val="370"/>
              </a:spcBef>
              <a:tabLst>
                <a:tab pos="421640" algn="l"/>
              </a:tabLst>
            </a:pPr>
            <a:r>
              <a:rPr sz="1400" spc="-50" dirty="0">
                <a:solidFill>
                  <a:srgbClr val="424242"/>
                </a:solidFill>
                <a:latin typeface="MS PGothic"/>
                <a:cs typeface="MS PGothic"/>
              </a:rPr>
              <a:t>❏</a:t>
            </a:r>
            <a:r>
              <a:rPr sz="1400" dirty="0">
                <a:solidFill>
                  <a:srgbClr val="424242"/>
                </a:solidFill>
                <a:latin typeface="MS PGothic"/>
                <a:cs typeface="MS PGothic"/>
              </a:rPr>
              <a:t>	</a:t>
            </a:r>
            <a:r>
              <a:rPr sz="1400" dirty="0">
                <a:solidFill>
                  <a:srgbClr val="424242"/>
                </a:solidFill>
                <a:latin typeface="Arial"/>
                <a:cs typeface="Arial"/>
              </a:rPr>
              <a:t>Self</a:t>
            </a:r>
            <a:r>
              <a:rPr sz="1400" spc="10" dirty="0">
                <a:solidFill>
                  <a:srgbClr val="424242"/>
                </a:solidFill>
                <a:latin typeface="Arial"/>
                <a:cs typeface="Arial"/>
              </a:rPr>
              <a:t> </a:t>
            </a:r>
            <a:r>
              <a:rPr sz="1400" dirty="0">
                <a:solidFill>
                  <a:srgbClr val="424242"/>
                </a:solidFill>
                <a:latin typeface="Arial"/>
                <a:cs typeface="Arial"/>
              </a:rPr>
              <a:t>Driving</a:t>
            </a:r>
            <a:r>
              <a:rPr sz="1400" spc="10" dirty="0">
                <a:solidFill>
                  <a:srgbClr val="424242"/>
                </a:solidFill>
                <a:latin typeface="Arial"/>
                <a:cs typeface="Arial"/>
              </a:rPr>
              <a:t> </a:t>
            </a:r>
            <a:r>
              <a:rPr sz="1400" spc="-20" dirty="0">
                <a:solidFill>
                  <a:srgbClr val="424242"/>
                </a:solidFill>
                <a:latin typeface="Arial"/>
                <a:cs typeface="Arial"/>
              </a:rPr>
              <a:t>Cars</a:t>
            </a:r>
            <a:endParaRPr sz="1400" dirty="0">
              <a:latin typeface="Arial"/>
              <a:cs typeface="Arial"/>
            </a:endParaRPr>
          </a:p>
          <a:p>
            <a:pPr marL="12700">
              <a:lnSpc>
                <a:spcPct val="100000"/>
              </a:lnSpc>
              <a:spcBef>
                <a:spcPts val="270"/>
              </a:spcBef>
              <a:tabLst>
                <a:tab pos="421640" algn="l"/>
              </a:tabLst>
            </a:pPr>
            <a:r>
              <a:rPr sz="1400" spc="-50" dirty="0">
                <a:solidFill>
                  <a:srgbClr val="424242"/>
                </a:solidFill>
                <a:latin typeface="MS PGothic"/>
                <a:cs typeface="MS PGothic"/>
              </a:rPr>
              <a:t>❏</a:t>
            </a:r>
            <a:r>
              <a:rPr sz="1400" dirty="0">
                <a:solidFill>
                  <a:srgbClr val="424242"/>
                </a:solidFill>
                <a:latin typeface="MS PGothic"/>
                <a:cs typeface="MS PGothic"/>
              </a:rPr>
              <a:t>	</a:t>
            </a:r>
            <a:r>
              <a:rPr sz="1400" dirty="0">
                <a:solidFill>
                  <a:srgbClr val="424242"/>
                </a:solidFill>
                <a:latin typeface="Arial"/>
                <a:cs typeface="Arial"/>
              </a:rPr>
              <a:t>Boston</a:t>
            </a:r>
            <a:r>
              <a:rPr sz="1400" spc="10" dirty="0">
                <a:solidFill>
                  <a:srgbClr val="424242"/>
                </a:solidFill>
                <a:latin typeface="Arial"/>
                <a:cs typeface="Arial"/>
              </a:rPr>
              <a:t> </a:t>
            </a:r>
            <a:r>
              <a:rPr sz="1400" spc="-10" dirty="0">
                <a:solidFill>
                  <a:srgbClr val="424242"/>
                </a:solidFill>
                <a:latin typeface="Arial"/>
                <a:cs typeface="Arial"/>
              </a:rPr>
              <a:t>Dynamics</a:t>
            </a:r>
            <a:endParaRPr sz="1400" dirty="0">
              <a:latin typeface="Arial"/>
              <a:cs typeface="Arial"/>
            </a:endParaRPr>
          </a:p>
          <a:p>
            <a:pPr marL="12700">
              <a:lnSpc>
                <a:spcPct val="100000"/>
              </a:lnSpc>
              <a:spcBef>
                <a:spcPts val="270"/>
              </a:spcBef>
              <a:tabLst>
                <a:tab pos="421640" algn="l"/>
              </a:tabLst>
            </a:pPr>
            <a:r>
              <a:rPr sz="1400" spc="-50" dirty="0">
                <a:solidFill>
                  <a:srgbClr val="424242"/>
                </a:solidFill>
                <a:latin typeface="MS PGothic"/>
                <a:cs typeface="MS PGothic"/>
              </a:rPr>
              <a:t>❏</a:t>
            </a:r>
            <a:r>
              <a:rPr sz="1400" dirty="0">
                <a:solidFill>
                  <a:srgbClr val="424242"/>
                </a:solidFill>
                <a:latin typeface="MS PGothic"/>
                <a:cs typeface="MS PGothic"/>
              </a:rPr>
              <a:t>	</a:t>
            </a:r>
            <a:r>
              <a:rPr sz="1400" spc="-10" dirty="0">
                <a:solidFill>
                  <a:srgbClr val="424242"/>
                </a:solidFill>
                <a:latin typeface="Arial"/>
                <a:cs typeface="Arial"/>
              </a:rPr>
              <a:t>Navigation</a:t>
            </a:r>
            <a:endParaRPr sz="1400" dirty="0">
              <a:latin typeface="Arial"/>
              <a:cs typeface="Arial"/>
            </a:endParaRPr>
          </a:p>
          <a:p>
            <a:pPr marL="422275">
              <a:lnSpc>
                <a:spcPct val="100000"/>
              </a:lnSpc>
              <a:spcBef>
                <a:spcPts val="270"/>
              </a:spcBef>
            </a:pPr>
            <a:r>
              <a:rPr sz="1400" spc="-10" dirty="0">
                <a:solidFill>
                  <a:srgbClr val="424242"/>
                </a:solidFill>
                <a:latin typeface="Arial"/>
                <a:cs typeface="Arial"/>
              </a:rPr>
              <a:t>Systems</a:t>
            </a:r>
            <a:endParaRPr sz="1400" dirty="0">
              <a:latin typeface="Arial"/>
              <a:cs typeface="Arial"/>
            </a:endParaRPr>
          </a:p>
          <a:p>
            <a:pPr marL="12700">
              <a:lnSpc>
                <a:spcPct val="100000"/>
              </a:lnSpc>
              <a:spcBef>
                <a:spcPts val="270"/>
              </a:spcBef>
              <a:tabLst>
                <a:tab pos="421640" algn="l"/>
              </a:tabLst>
            </a:pPr>
            <a:r>
              <a:rPr sz="1400" spc="-50" dirty="0">
                <a:solidFill>
                  <a:srgbClr val="424242"/>
                </a:solidFill>
                <a:latin typeface="MS PGothic"/>
                <a:cs typeface="MS PGothic"/>
              </a:rPr>
              <a:t>❏</a:t>
            </a:r>
            <a:r>
              <a:rPr sz="1400" dirty="0">
                <a:solidFill>
                  <a:srgbClr val="424242"/>
                </a:solidFill>
                <a:latin typeface="MS PGothic"/>
                <a:cs typeface="MS PGothic"/>
              </a:rPr>
              <a:t>	</a:t>
            </a:r>
            <a:r>
              <a:rPr sz="1400" spc="-10" dirty="0">
                <a:solidFill>
                  <a:srgbClr val="424242"/>
                </a:solidFill>
                <a:latin typeface="Arial"/>
                <a:cs typeface="Arial"/>
              </a:rPr>
              <a:t>ASIMO</a:t>
            </a:r>
            <a:endParaRPr sz="1400" dirty="0">
              <a:latin typeface="Arial"/>
              <a:cs typeface="Arial"/>
            </a:endParaRPr>
          </a:p>
          <a:p>
            <a:pPr marL="12700">
              <a:lnSpc>
                <a:spcPct val="100000"/>
              </a:lnSpc>
              <a:spcBef>
                <a:spcPts val="270"/>
              </a:spcBef>
              <a:tabLst>
                <a:tab pos="421640" algn="l"/>
              </a:tabLst>
            </a:pPr>
            <a:r>
              <a:rPr sz="1400" spc="-50" dirty="0">
                <a:solidFill>
                  <a:srgbClr val="424242"/>
                </a:solidFill>
                <a:latin typeface="MS PGothic"/>
                <a:cs typeface="MS PGothic"/>
              </a:rPr>
              <a:t>❏</a:t>
            </a:r>
            <a:r>
              <a:rPr sz="1400" dirty="0">
                <a:solidFill>
                  <a:srgbClr val="424242"/>
                </a:solidFill>
                <a:latin typeface="MS PGothic"/>
                <a:cs typeface="MS PGothic"/>
              </a:rPr>
              <a:t>	</a:t>
            </a:r>
            <a:r>
              <a:rPr sz="1400" spc="-10" dirty="0">
                <a:solidFill>
                  <a:srgbClr val="424242"/>
                </a:solidFill>
                <a:latin typeface="Arial"/>
                <a:cs typeface="Arial"/>
              </a:rPr>
              <a:t>Chatbots</a:t>
            </a:r>
            <a:endParaRPr sz="1400" dirty="0">
              <a:latin typeface="Arial"/>
              <a:cs typeface="Arial"/>
            </a:endParaRPr>
          </a:p>
          <a:p>
            <a:pPr marL="12700">
              <a:lnSpc>
                <a:spcPct val="100000"/>
              </a:lnSpc>
              <a:spcBef>
                <a:spcPts val="270"/>
              </a:spcBef>
              <a:tabLst>
                <a:tab pos="421640" algn="l"/>
              </a:tabLst>
            </a:pPr>
            <a:r>
              <a:rPr sz="1400" spc="-50" dirty="0">
                <a:solidFill>
                  <a:srgbClr val="424242"/>
                </a:solidFill>
                <a:latin typeface="MS PGothic"/>
                <a:cs typeface="MS PGothic"/>
              </a:rPr>
              <a:t>❏</a:t>
            </a:r>
            <a:r>
              <a:rPr sz="1400" dirty="0">
                <a:solidFill>
                  <a:srgbClr val="424242"/>
                </a:solidFill>
                <a:latin typeface="MS PGothic"/>
                <a:cs typeface="MS PGothic"/>
              </a:rPr>
              <a:t>	</a:t>
            </a:r>
            <a:r>
              <a:rPr sz="1400" dirty="0">
                <a:solidFill>
                  <a:srgbClr val="424242"/>
                </a:solidFill>
                <a:latin typeface="Arial"/>
                <a:cs typeface="Arial"/>
              </a:rPr>
              <a:t>Human</a:t>
            </a:r>
            <a:r>
              <a:rPr sz="1400" spc="15" dirty="0">
                <a:solidFill>
                  <a:srgbClr val="424242"/>
                </a:solidFill>
                <a:latin typeface="Arial"/>
                <a:cs typeface="Arial"/>
              </a:rPr>
              <a:t> </a:t>
            </a:r>
            <a:r>
              <a:rPr sz="1400" spc="-25" dirty="0">
                <a:solidFill>
                  <a:srgbClr val="424242"/>
                </a:solidFill>
                <a:latin typeface="Arial"/>
                <a:cs typeface="Arial"/>
              </a:rPr>
              <a:t>vs</a:t>
            </a:r>
            <a:endParaRPr sz="1400" dirty="0">
              <a:latin typeface="Arial"/>
              <a:cs typeface="Arial"/>
            </a:endParaRPr>
          </a:p>
          <a:p>
            <a:pPr marL="422275">
              <a:lnSpc>
                <a:spcPct val="100000"/>
              </a:lnSpc>
              <a:spcBef>
                <a:spcPts val="270"/>
              </a:spcBef>
            </a:pPr>
            <a:r>
              <a:rPr sz="1400" dirty="0">
                <a:solidFill>
                  <a:srgbClr val="424242"/>
                </a:solidFill>
                <a:latin typeface="Arial"/>
                <a:cs typeface="Arial"/>
              </a:rPr>
              <a:t>Computer</a:t>
            </a:r>
            <a:r>
              <a:rPr sz="1400" spc="30" dirty="0">
                <a:solidFill>
                  <a:srgbClr val="424242"/>
                </a:solidFill>
                <a:latin typeface="Arial"/>
                <a:cs typeface="Arial"/>
              </a:rPr>
              <a:t> </a:t>
            </a:r>
            <a:r>
              <a:rPr sz="1400" spc="-20" dirty="0">
                <a:solidFill>
                  <a:srgbClr val="424242"/>
                </a:solidFill>
                <a:latin typeface="Arial"/>
                <a:cs typeface="Arial"/>
              </a:rPr>
              <a:t>Games</a:t>
            </a:r>
            <a:endParaRPr sz="1400" dirty="0">
              <a:latin typeface="Arial"/>
              <a:cs typeface="Arial"/>
            </a:endParaRPr>
          </a:p>
          <a:p>
            <a:pPr marL="12700">
              <a:lnSpc>
                <a:spcPct val="100000"/>
              </a:lnSpc>
              <a:spcBef>
                <a:spcPts val="270"/>
              </a:spcBef>
              <a:tabLst>
                <a:tab pos="421640" algn="l"/>
              </a:tabLst>
            </a:pPr>
            <a:r>
              <a:rPr sz="1400" spc="-50" dirty="0">
                <a:solidFill>
                  <a:srgbClr val="424242"/>
                </a:solidFill>
                <a:latin typeface="MS PGothic"/>
                <a:cs typeface="MS PGothic"/>
              </a:rPr>
              <a:t>❏</a:t>
            </a:r>
            <a:r>
              <a:rPr sz="1400" dirty="0">
                <a:solidFill>
                  <a:srgbClr val="424242"/>
                </a:solidFill>
                <a:latin typeface="MS PGothic"/>
                <a:cs typeface="MS PGothic"/>
              </a:rPr>
              <a:t>	</a:t>
            </a:r>
            <a:r>
              <a:rPr sz="1400" dirty="0">
                <a:solidFill>
                  <a:srgbClr val="424242"/>
                </a:solidFill>
                <a:latin typeface="Arial"/>
                <a:cs typeface="Arial"/>
              </a:rPr>
              <a:t>Many</a:t>
            </a:r>
            <a:r>
              <a:rPr sz="1400" spc="-30" dirty="0">
                <a:solidFill>
                  <a:srgbClr val="424242"/>
                </a:solidFill>
                <a:latin typeface="Arial"/>
                <a:cs typeface="Arial"/>
              </a:rPr>
              <a:t> </a:t>
            </a:r>
            <a:r>
              <a:rPr sz="1400" spc="-10" dirty="0">
                <a:solidFill>
                  <a:srgbClr val="424242"/>
                </a:solidFill>
                <a:latin typeface="Arial"/>
                <a:cs typeface="Arial"/>
              </a:rPr>
              <a:t>More!</a:t>
            </a:r>
            <a:endParaRPr sz="1400" dirty="0">
              <a:latin typeface="Arial"/>
              <a:cs typeface="Arial"/>
            </a:endParaRPr>
          </a:p>
        </p:txBody>
      </p:sp>
      <p:pic>
        <p:nvPicPr>
          <p:cNvPr id="8" name="object 8"/>
          <p:cNvPicPr/>
          <p:nvPr/>
        </p:nvPicPr>
        <p:blipFill>
          <a:blip r:embed="rId5" cstate="print"/>
          <a:stretch>
            <a:fillRect/>
          </a:stretch>
        </p:blipFill>
        <p:spPr>
          <a:xfrm>
            <a:off x="6407187" y="3524550"/>
            <a:ext cx="2666474" cy="16189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additive="base">
                                        <p:cTn id="16"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 calcmode="lin" valueType="num">
                                      <p:cBhvr additive="base">
                                        <p:cTn id="20"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 calcmode="lin" valueType="num">
                                      <p:cBhvr additive="base">
                                        <p:cTn id="24"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 calcmode="lin" valueType="num">
                                      <p:cBhvr additive="base">
                                        <p:cTn id="28"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 calcmode="lin" valueType="num">
                                      <p:cBhvr additive="base">
                                        <p:cTn id="32"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 calcmode="lin" valueType="num">
                                      <p:cBhvr additive="base">
                                        <p:cTn id="36"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 calcmode="lin" valueType="num">
                                      <p:cBhvr additive="base">
                                        <p:cTn id="40"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7">
                                            <p:txEl>
                                              <p:pRg st="8" end="8"/>
                                            </p:txEl>
                                          </p:spTgt>
                                        </p:tgtEl>
                                        <p:attrNameLst>
                                          <p:attrName>style.visibility</p:attrName>
                                        </p:attrNameLst>
                                      </p:cBhvr>
                                      <p:to>
                                        <p:strVal val="visible"/>
                                      </p:to>
                                    </p:set>
                                    <p:anim calcmode="lin" valueType="num">
                                      <p:cBhvr additive="base">
                                        <p:cTn id="44"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9B72-3CAC-4B2E-8632-1D1419691606}"/>
              </a:ext>
            </a:extLst>
          </p:cNvPr>
          <p:cNvSpPr>
            <a:spLocks noGrp="1"/>
          </p:cNvSpPr>
          <p:nvPr>
            <p:ph type="title"/>
          </p:nvPr>
        </p:nvSpPr>
        <p:spPr>
          <a:xfrm>
            <a:off x="152400" y="361950"/>
            <a:ext cx="5334000" cy="461665"/>
          </a:xfrm>
        </p:spPr>
        <p:txBody>
          <a:bodyPr/>
          <a:lstStyle/>
          <a:p>
            <a:r>
              <a:rPr lang="en-US" dirty="0">
                <a:solidFill>
                  <a:schemeClr val="tx1"/>
                </a:solidFill>
              </a:rPr>
              <a:t>What is machine learning?</a:t>
            </a:r>
          </a:p>
        </p:txBody>
      </p:sp>
      <p:sp useBgFill="1">
        <p:nvSpPr>
          <p:cNvPr id="3" name="Text Placeholder 2">
            <a:extLst>
              <a:ext uri="{FF2B5EF4-FFF2-40B4-BE49-F238E27FC236}">
                <a16:creationId xmlns:a16="http://schemas.microsoft.com/office/drawing/2014/main" id="{324B77F0-1B93-4802-873F-D6B60EE70568}"/>
              </a:ext>
            </a:extLst>
          </p:cNvPr>
          <p:cNvSpPr>
            <a:spLocks noGrp="1"/>
          </p:cNvSpPr>
          <p:nvPr>
            <p:ph type="body" idx="1"/>
          </p:nvPr>
        </p:nvSpPr>
        <p:spPr>
          <a:xfrm>
            <a:off x="152400" y="1123950"/>
            <a:ext cx="5078426" cy="3200876"/>
          </a:xfrm>
        </p:spPr>
        <p:txBody>
          <a:bodyPr/>
          <a:lstStyle/>
          <a:p>
            <a:r>
              <a:rPr lang="en-US" dirty="0">
                <a:solidFill>
                  <a:schemeClr val="tx1"/>
                </a:solidFill>
              </a:rPr>
              <a:t>The biggest quality that sets AI aside from other computer science topics is the ability to easily automate tasks by employing machine learning, which lets computers learn from different experiences rather than being explicitly programmed to perform each task. This capability is what many refer to as AI, but machine learning is actually a subset of artificial intelligence. </a:t>
            </a:r>
          </a:p>
          <a:p>
            <a:r>
              <a:rPr lang="en-US" dirty="0">
                <a:solidFill>
                  <a:schemeClr val="tx1"/>
                </a:solidFill>
              </a:rPr>
              <a:t> </a:t>
            </a:r>
          </a:p>
          <a:p>
            <a:r>
              <a:rPr lang="en-US" dirty="0">
                <a:solidFill>
                  <a:schemeClr val="tx1"/>
                </a:solidFill>
              </a:rPr>
              <a:t>Machine learning involves a system being trained on large amounts of data, so it can learn from mistakes, and recognize patterns in order to accurately make predictions and decisions, whether they've been exposed to the specific data or not. </a:t>
            </a:r>
          </a:p>
        </p:txBody>
      </p:sp>
      <p:pic>
        <p:nvPicPr>
          <p:cNvPr id="5" name="Picture 4">
            <a:extLst>
              <a:ext uri="{FF2B5EF4-FFF2-40B4-BE49-F238E27FC236}">
                <a16:creationId xmlns:a16="http://schemas.microsoft.com/office/drawing/2014/main" id="{8D7031F8-258D-41CB-B38F-B477234F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627" y="0"/>
            <a:ext cx="3972440" cy="5143500"/>
          </a:xfrm>
          <a:prstGeom prst="rect">
            <a:avLst/>
          </a:prstGeom>
        </p:spPr>
      </p:pic>
    </p:spTree>
    <p:extLst>
      <p:ext uri="{BB962C8B-B14F-4D97-AF65-F5344CB8AC3E}">
        <p14:creationId xmlns:p14="http://schemas.microsoft.com/office/powerpoint/2010/main" val="21120266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up)">
                                      <p:cBhvr>
                                        <p:cTn id="14" dur="500"/>
                                        <p:tgtEl>
                                          <p:spTgt spid="3">
                                            <p:txEl>
                                              <p:pRg st="0" end="0"/>
                                            </p:txEl>
                                          </p:spTgt>
                                        </p:tgtEl>
                                      </p:cBhvr>
                                    </p:animEffect>
                                  </p:childTnLst>
                                </p:cTn>
                              </p:par>
                              <p:par>
                                <p:cTn id="15" presetID="22" presetClass="entr" presetSubtype="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up)">
                                      <p:cBhvr>
                                        <p:cTn id="17" dur="500"/>
                                        <p:tgtEl>
                                          <p:spTgt spid="3">
                                            <p:txEl>
                                              <p:pRg st="1" end="1"/>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DCEA-13B2-4611-B096-949D97ED0925}"/>
              </a:ext>
            </a:extLst>
          </p:cNvPr>
          <p:cNvSpPr>
            <a:spLocks noGrp="1"/>
          </p:cNvSpPr>
          <p:nvPr>
            <p:ph type="title"/>
          </p:nvPr>
        </p:nvSpPr>
        <p:spPr>
          <a:xfrm>
            <a:off x="497166" y="133350"/>
            <a:ext cx="3631008" cy="914400"/>
          </a:xfrm>
        </p:spPr>
        <p:txBody>
          <a:bodyPr/>
          <a:lstStyle/>
          <a:p>
            <a:r>
              <a:rPr lang="en-US" dirty="0"/>
              <a:t>Examples of machine learning:</a:t>
            </a:r>
          </a:p>
        </p:txBody>
      </p:sp>
      <p:sp>
        <p:nvSpPr>
          <p:cNvPr id="3" name="Text Placeholder 2">
            <a:extLst>
              <a:ext uri="{FF2B5EF4-FFF2-40B4-BE49-F238E27FC236}">
                <a16:creationId xmlns:a16="http://schemas.microsoft.com/office/drawing/2014/main" id="{17487155-819E-4DD8-A744-9B4CA9D84C17}"/>
              </a:ext>
            </a:extLst>
          </p:cNvPr>
          <p:cNvSpPr>
            <a:spLocks noGrp="1"/>
          </p:cNvSpPr>
          <p:nvPr>
            <p:ph type="body" idx="1"/>
          </p:nvPr>
        </p:nvSpPr>
        <p:spPr>
          <a:xfrm>
            <a:off x="381000" y="1352550"/>
            <a:ext cx="3863340" cy="1477328"/>
          </a:xfrm>
        </p:spPr>
        <p:txBody>
          <a:bodyPr/>
          <a:lstStyle/>
          <a:p>
            <a:pPr marL="285750" indent="-285750">
              <a:buFont typeface="Wingdings" panose="05000000000000000000" pitchFamily="2" charset="2"/>
              <a:buChar char="v"/>
            </a:pPr>
            <a:r>
              <a:rPr lang="en-US" dirty="0"/>
              <a:t>Image and speech recognition</a:t>
            </a:r>
          </a:p>
          <a:p>
            <a:pPr marL="285750" indent="-285750">
              <a:buFont typeface="Wingdings" panose="05000000000000000000" pitchFamily="2" charset="2"/>
              <a:buChar char="v"/>
            </a:pPr>
            <a:r>
              <a:rPr lang="en-US" dirty="0"/>
              <a:t>Fraud protection</a:t>
            </a:r>
          </a:p>
          <a:p>
            <a:pPr marL="285750" indent="-285750">
              <a:buFont typeface="Wingdings" panose="05000000000000000000" pitchFamily="2" charset="2"/>
              <a:buChar char="v"/>
            </a:pPr>
            <a:r>
              <a:rPr lang="en-US" dirty="0"/>
              <a:t>Product recommendations</a:t>
            </a:r>
          </a:p>
          <a:p>
            <a:pPr marL="285750" indent="-285750">
              <a:buFont typeface="Wingdings" panose="05000000000000000000" pitchFamily="2" charset="2"/>
              <a:buChar char="v"/>
            </a:pPr>
            <a:r>
              <a:rPr lang="en-US" dirty="0"/>
              <a:t>Email automation and spam filtering</a:t>
            </a:r>
          </a:p>
          <a:p>
            <a:pPr marL="285750" indent="-285750">
              <a:buFont typeface="Wingdings" panose="05000000000000000000" pitchFamily="2" charset="2"/>
              <a:buChar char="v"/>
            </a:pPr>
            <a:r>
              <a:rPr lang="en-US" dirty="0"/>
              <a:t>Healthcare advancement</a:t>
            </a:r>
          </a:p>
          <a:p>
            <a:pPr marL="285750" indent="-285750">
              <a:buFont typeface="Wingdings" panose="05000000000000000000" pitchFamily="2" charset="2"/>
              <a:buChar char="v"/>
            </a:pPr>
            <a:r>
              <a:rPr lang="en-US" dirty="0"/>
              <a:t>Mobile voice to text and predictive text</a:t>
            </a:r>
          </a:p>
        </p:txBody>
      </p:sp>
      <p:pic>
        <p:nvPicPr>
          <p:cNvPr id="5" name="Picture 4">
            <a:extLst>
              <a:ext uri="{FF2B5EF4-FFF2-40B4-BE49-F238E27FC236}">
                <a16:creationId xmlns:a16="http://schemas.microsoft.com/office/drawing/2014/main" id="{BB8CE067-ACEB-4A19-87E2-907BCA930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576" y="133350"/>
            <a:ext cx="3048000" cy="1600200"/>
          </a:xfrm>
          <a:prstGeom prst="rect">
            <a:avLst/>
          </a:prstGeom>
        </p:spPr>
      </p:pic>
      <p:pic>
        <p:nvPicPr>
          <p:cNvPr id="7" name="Picture 6">
            <a:extLst>
              <a:ext uri="{FF2B5EF4-FFF2-40B4-BE49-F238E27FC236}">
                <a16:creationId xmlns:a16="http://schemas.microsoft.com/office/drawing/2014/main" id="{AD47C0BC-7E1D-40AF-980D-CAF57085DB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575" y="1902474"/>
            <a:ext cx="3048000" cy="1507477"/>
          </a:xfrm>
          <a:prstGeom prst="rect">
            <a:avLst/>
          </a:prstGeom>
        </p:spPr>
      </p:pic>
      <p:pic>
        <p:nvPicPr>
          <p:cNvPr id="9" name="Picture 8">
            <a:extLst>
              <a:ext uri="{FF2B5EF4-FFF2-40B4-BE49-F238E27FC236}">
                <a16:creationId xmlns:a16="http://schemas.microsoft.com/office/drawing/2014/main" id="{C952E73B-11EA-4ADD-A5D5-D96EAE7A92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6840" y="3649004"/>
            <a:ext cx="3048000" cy="1494496"/>
          </a:xfrm>
          <a:prstGeom prst="rect">
            <a:avLst/>
          </a:prstGeom>
        </p:spPr>
      </p:pic>
      <p:pic>
        <p:nvPicPr>
          <p:cNvPr id="13" name="Picture 12">
            <a:extLst>
              <a:ext uri="{FF2B5EF4-FFF2-40B4-BE49-F238E27FC236}">
                <a16:creationId xmlns:a16="http://schemas.microsoft.com/office/drawing/2014/main" id="{26DB57CE-4425-429B-AD9E-DFAA5100398F}"/>
              </a:ext>
            </a:extLst>
          </p:cNvPr>
          <p:cNvPicPr>
            <a:picLocks noChangeAspect="1"/>
          </p:cNvPicPr>
          <p:nvPr/>
        </p:nvPicPr>
        <p:blipFill rotWithShape="1">
          <a:blip r:embed="rId5">
            <a:extLst>
              <a:ext uri="{28A0092B-C50C-407E-A947-70E740481C1C}">
                <a14:useLocalDpi xmlns:a14="http://schemas.microsoft.com/office/drawing/2010/main" val="0"/>
              </a:ext>
            </a:extLst>
          </a:blip>
          <a:srcRect b="8082"/>
          <a:stretch/>
        </p:blipFill>
        <p:spPr>
          <a:xfrm>
            <a:off x="2720340" y="3499704"/>
            <a:ext cx="3048000" cy="1610569"/>
          </a:xfrm>
          <a:prstGeom prst="rect">
            <a:avLst/>
          </a:prstGeom>
        </p:spPr>
      </p:pic>
      <p:pic>
        <p:nvPicPr>
          <p:cNvPr id="15" name="Picture 14">
            <a:extLst>
              <a:ext uri="{FF2B5EF4-FFF2-40B4-BE49-F238E27FC236}">
                <a16:creationId xmlns:a16="http://schemas.microsoft.com/office/drawing/2014/main" id="{F78FB370-A6D5-4AFA-8134-A995C1D7BF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 y="3499704"/>
            <a:ext cx="2482702" cy="1610569"/>
          </a:xfrm>
          <a:prstGeom prst="rect">
            <a:avLst/>
          </a:prstGeom>
        </p:spPr>
      </p:pic>
    </p:spTree>
    <p:extLst>
      <p:ext uri="{BB962C8B-B14F-4D97-AF65-F5344CB8AC3E}">
        <p14:creationId xmlns:p14="http://schemas.microsoft.com/office/powerpoint/2010/main" val="138881440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additive="base">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 calcmode="lin" valueType="num">
                                      <p:cBhvr additive="base">
                                        <p:cTn id="5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5" name="Picture 5" descr="A picture containing text, electronics, computer&#10;&#10;Description automatically generated">
            <a:extLst>
              <a:ext uri="{FF2B5EF4-FFF2-40B4-BE49-F238E27FC236}">
                <a16:creationId xmlns:a16="http://schemas.microsoft.com/office/drawing/2014/main" id="{ADBD685F-8D6C-B48B-141C-A9B35872F7C1}"/>
              </a:ext>
            </a:extLst>
          </p:cNvPr>
          <p:cNvPicPr>
            <a:picLocks noChangeAspect="1"/>
          </p:cNvPicPr>
          <p:nvPr/>
        </p:nvPicPr>
        <p:blipFill rotWithShape="1">
          <a:blip r:embed="rId2">
            <a:alphaModFix amt="60000"/>
          </a:blip>
          <a:srcRect b="8537"/>
          <a:stretch/>
        </p:blipFill>
        <p:spPr>
          <a:xfrm>
            <a:off x="20" y="10"/>
            <a:ext cx="9143980" cy="5143490"/>
          </a:xfrm>
          <a:prstGeom prst="rect">
            <a:avLst/>
          </a:prstGeom>
        </p:spPr>
      </p:pic>
      <p:sp>
        <p:nvSpPr>
          <p:cNvPr id="2" name="Title 1">
            <a:extLst>
              <a:ext uri="{FF2B5EF4-FFF2-40B4-BE49-F238E27FC236}">
                <a16:creationId xmlns:a16="http://schemas.microsoft.com/office/drawing/2014/main" id="{721F42CF-16D0-AC13-7CB9-79BE020EFC60}"/>
              </a:ext>
            </a:extLst>
          </p:cNvPr>
          <p:cNvSpPr>
            <a:spLocks noGrp="1"/>
          </p:cNvSpPr>
          <p:nvPr>
            <p:ph type="title"/>
          </p:nvPr>
        </p:nvSpPr>
        <p:spPr>
          <a:xfrm>
            <a:off x="628650" y="685801"/>
            <a:ext cx="7886700" cy="2239442"/>
          </a:xfrm>
        </p:spPr>
        <p:txBody>
          <a:bodyPr vert="horz" lIns="91440" tIns="45720" rIns="91440" bIns="45720" rtlCol="0" anchor="b">
            <a:normAutofit/>
          </a:bodyPr>
          <a:lstStyle/>
          <a:p>
            <a:pPr algn="ctr" rtl="0">
              <a:lnSpc>
                <a:spcPct val="90000"/>
              </a:lnSpc>
              <a:spcBef>
                <a:spcPct val="0"/>
              </a:spcBef>
            </a:pPr>
            <a:r>
              <a:rPr lang="en-US" sz="3900" kern="1200" dirty="0">
                <a:solidFill>
                  <a:srgbClr val="FFFFFF"/>
                </a:solidFill>
                <a:latin typeface="+mj-lt"/>
                <a:cs typeface="+mj-cs"/>
              </a:rPr>
              <a:t>Is your computer able think like a human being?</a:t>
            </a:r>
          </a:p>
        </p:txBody>
      </p:sp>
      <p:sp>
        <p:nvSpPr>
          <p:cNvPr id="3" name="Text Placeholder 2">
            <a:extLst>
              <a:ext uri="{FF2B5EF4-FFF2-40B4-BE49-F238E27FC236}">
                <a16:creationId xmlns:a16="http://schemas.microsoft.com/office/drawing/2014/main" id="{F8C54D59-3041-BEC5-EB79-7F6A690774F5}"/>
              </a:ext>
            </a:extLst>
          </p:cNvPr>
          <p:cNvSpPr>
            <a:spLocks noGrp="1"/>
          </p:cNvSpPr>
          <p:nvPr>
            <p:ph type="body" idx="1"/>
          </p:nvPr>
        </p:nvSpPr>
        <p:spPr>
          <a:xfrm rot="10800000" flipV="1">
            <a:off x="990600" y="649129"/>
            <a:ext cx="3863340" cy="738664"/>
          </a:xfrm>
        </p:spPr>
        <p:txBody>
          <a:bodyPr wrap="square" lIns="0" tIns="0" rIns="0" bIns="0" anchor="t">
            <a:spAutoFit/>
          </a:bodyPr>
          <a:lstStyle/>
          <a:p>
            <a:r>
              <a:rPr lang="en-US" dirty="0"/>
              <a:t>  </a:t>
            </a:r>
          </a:p>
          <a:p>
            <a:endParaRPr lang="en-US" dirty="0"/>
          </a:p>
          <a:p>
            <a:endParaRPr lang="en-US" dirty="0"/>
          </a:p>
        </p:txBody>
      </p:sp>
    </p:spTree>
    <p:extLst>
      <p:ext uri="{BB962C8B-B14F-4D97-AF65-F5344CB8AC3E}">
        <p14:creationId xmlns:p14="http://schemas.microsoft.com/office/powerpoint/2010/main" val="36592739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pic>
          <p:nvPicPr>
            <p:cNvPr id="3" name="object 3"/>
            <p:cNvPicPr/>
            <p:nvPr/>
          </p:nvPicPr>
          <p:blipFill>
            <a:blip r:embed="rId2" cstate="print"/>
            <a:stretch>
              <a:fillRect/>
            </a:stretch>
          </p:blipFill>
          <p:spPr>
            <a:xfrm>
              <a:off x="0" y="0"/>
              <a:ext cx="9143999" cy="5143496"/>
            </a:xfrm>
            <a:prstGeom prst="rect">
              <a:avLst/>
            </a:prstGeom>
          </p:spPr>
        </p:pic>
        <p:sp>
          <p:nvSpPr>
            <p:cNvPr id="4" name="object 4"/>
            <p:cNvSpPr/>
            <p:nvPr/>
          </p:nvSpPr>
          <p:spPr>
            <a:xfrm>
              <a:off x="342825" y="1323975"/>
              <a:ext cx="3810635" cy="3467100"/>
            </a:xfrm>
            <a:custGeom>
              <a:avLst/>
              <a:gdLst/>
              <a:ahLst/>
              <a:cxnLst/>
              <a:rect l="l" t="t" r="r" b="b"/>
              <a:pathLst>
                <a:path w="3810635" h="3467100">
                  <a:moveTo>
                    <a:pt x="3810299" y="3467099"/>
                  </a:moveTo>
                  <a:lnTo>
                    <a:pt x="0" y="3467099"/>
                  </a:lnTo>
                  <a:lnTo>
                    <a:pt x="0" y="0"/>
                  </a:lnTo>
                  <a:lnTo>
                    <a:pt x="3810299" y="0"/>
                  </a:lnTo>
                  <a:lnTo>
                    <a:pt x="3810299" y="3467099"/>
                  </a:lnTo>
                  <a:close/>
                </a:path>
              </a:pathLst>
            </a:custGeom>
            <a:solidFill>
              <a:srgbClr val="000000">
                <a:alpha val="81568"/>
              </a:srgbClr>
            </a:solidFill>
          </p:spPr>
          <p:txBody>
            <a:bodyPr wrap="square" lIns="0" tIns="0" rIns="0" bIns="0" rtlCol="0"/>
            <a:lstStyle/>
            <a:p>
              <a:endParaRPr dirty="0"/>
            </a:p>
          </p:txBody>
        </p:sp>
      </p:grpSp>
      <p:sp>
        <p:nvSpPr>
          <p:cNvPr id="5" name="object 5"/>
          <p:cNvSpPr txBox="1"/>
          <p:nvPr/>
        </p:nvSpPr>
        <p:spPr>
          <a:xfrm>
            <a:off x="639406" y="1694578"/>
            <a:ext cx="2867660" cy="482600"/>
          </a:xfrm>
          <a:prstGeom prst="rect">
            <a:avLst/>
          </a:prstGeom>
        </p:spPr>
        <p:txBody>
          <a:bodyPr vert="horz" wrap="square" lIns="0" tIns="12700" rIns="0" bIns="0" rtlCol="0">
            <a:spAutoFit/>
          </a:bodyPr>
          <a:lstStyle/>
          <a:p>
            <a:pPr marL="12700">
              <a:lnSpc>
                <a:spcPct val="100000"/>
              </a:lnSpc>
              <a:spcBef>
                <a:spcPts val="100"/>
              </a:spcBef>
            </a:pPr>
            <a:r>
              <a:rPr sz="3000" b="1" dirty="0">
                <a:solidFill>
                  <a:srgbClr val="FFFFFF"/>
                </a:solidFill>
                <a:latin typeface="Trebuchet MS"/>
                <a:cs typeface="Trebuchet MS"/>
              </a:rPr>
              <a:t>The</a:t>
            </a:r>
            <a:r>
              <a:rPr sz="3000" b="1" spc="-45" dirty="0">
                <a:solidFill>
                  <a:srgbClr val="FFFFFF"/>
                </a:solidFill>
                <a:latin typeface="Trebuchet MS"/>
                <a:cs typeface="Trebuchet MS"/>
              </a:rPr>
              <a:t> </a:t>
            </a:r>
            <a:r>
              <a:rPr sz="3000" b="1" dirty="0">
                <a:solidFill>
                  <a:srgbClr val="FFFFFF"/>
                </a:solidFill>
                <a:latin typeface="Trebuchet MS"/>
                <a:cs typeface="Trebuchet MS"/>
              </a:rPr>
              <a:t>Turing</a:t>
            </a:r>
            <a:r>
              <a:rPr sz="3000" b="1" spc="-45" dirty="0">
                <a:solidFill>
                  <a:srgbClr val="FFFFFF"/>
                </a:solidFill>
                <a:latin typeface="Trebuchet MS"/>
                <a:cs typeface="Trebuchet MS"/>
              </a:rPr>
              <a:t> </a:t>
            </a:r>
            <a:r>
              <a:rPr sz="3000" b="1" spc="-20" dirty="0">
                <a:solidFill>
                  <a:srgbClr val="FFFFFF"/>
                </a:solidFill>
                <a:latin typeface="Trebuchet MS"/>
                <a:cs typeface="Trebuchet MS"/>
              </a:rPr>
              <a:t>Test</a:t>
            </a:r>
            <a:endParaRPr sz="3000" dirty="0">
              <a:latin typeface="Trebuchet MS"/>
              <a:cs typeface="Trebuchet MS"/>
            </a:endParaRPr>
          </a:p>
        </p:txBody>
      </p:sp>
      <p:sp>
        <p:nvSpPr>
          <p:cNvPr id="6" name="object 6"/>
          <p:cNvSpPr txBox="1"/>
          <p:nvPr/>
        </p:nvSpPr>
        <p:spPr>
          <a:xfrm>
            <a:off x="639482" y="2308759"/>
            <a:ext cx="3293110" cy="1937518"/>
          </a:xfrm>
          <a:prstGeom prst="rect">
            <a:avLst/>
          </a:prstGeom>
        </p:spPr>
        <p:txBody>
          <a:bodyPr vert="horz" wrap="square" lIns="0" tIns="12700" rIns="0" bIns="0" rtlCol="0" anchor="t">
            <a:spAutoFit/>
          </a:bodyPr>
          <a:lstStyle/>
          <a:p>
            <a:pPr marL="12700" marR="5080">
              <a:lnSpc>
                <a:spcPct val="113300"/>
              </a:lnSpc>
              <a:spcBef>
                <a:spcPts val="100"/>
              </a:spcBef>
            </a:pPr>
            <a:r>
              <a:rPr sz="1600" dirty="0">
                <a:solidFill>
                  <a:schemeClr val="bg1"/>
                </a:solidFill>
                <a:latin typeface="Arial"/>
                <a:cs typeface="Arial"/>
              </a:rPr>
              <a:t>In</a:t>
            </a:r>
            <a:r>
              <a:rPr sz="1600" spc="45" dirty="0">
                <a:solidFill>
                  <a:schemeClr val="bg1"/>
                </a:solidFill>
                <a:latin typeface="Arial"/>
                <a:cs typeface="Arial"/>
              </a:rPr>
              <a:t> </a:t>
            </a:r>
            <a:r>
              <a:rPr sz="1600" dirty="0">
                <a:solidFill>
                  <a:schemeClr val="bg1"/>
                </a:solidFill>
                <a:latin typeface="Arial"/>
                <a:cs typeface="Arial"/>
              </a:rPr>
              <a:t>the</a:t>
            </a:r>
            <a:r>
              <a:rPr sz="1600" spc="50" dirty="0">
                <a:solidFill>
                  <a:schemeClr val="bg1"/>
                </a:solidFill>
                <a:latin typeface="Arial"/>
                <a:cs typeface="Arial"/>
              </a:rPr>
              <a:t> </a:t>
            </a:r>
            <a:r>
              <a:rPr sz="1600" dirty="0">
                <a:solidFill>
                  <a:schemeClr val="bg1"/>
                </a:solidFill>
                <a:latin typeface="Arial"/>
                <a:cs typeface="Arial"/>
              </a:rPr>
              <a:t>1950s</a:t>
            </a:r>
            <a:r>
              <a:rPr sz="1600" spc="45" dirty="0">
                <a:solidFill>
                  <a:schemeClr val="bg1"/>
                </a:solidFill>
                <a:latin typeface="Arial"/>
                <a:cs typeface="Arial"/>
              </a:rPr>
              <a:t> </a:t>
            </a:r>
            <a:r>
              <a:rPr sz="1600" dirty="0">
                <a:solidFill>
                  <a:schemeClr val="bg1"/>
                </a:solidFill>
                <a:latin typeface="Arial"/>
                <a:cs typeface="Arial"/>
              </a:rPr>
              <a:t>Alan</a:t>
            </a:r>
            <a:r>
              <a:rPr sz="1600" spc="50" dirty="0">
                <a:solidFill>
                  <a:schemeClr val="bg1"/>
                </a:solidFill>
                <a:latin typeface="Arial"/>
                <a:cs typeface="Arial"/>
              </a:rPr>
              <a:t> </a:t>
            </a:r>
            <a:r>
              <a:rPr sz="1600" dirty="0">
                <a:solidFill>
                  <a:schemeClr val="bg1"/>
                </a:solidFill>
                <a:latin typeface="Arial"/>
                <a:cs typeface="Arial"/>
              </a:rPr>
              <a:t>Turing</a:t>
            </a:r>
            <a:r>
              <a:rPr sz="1600" spc="45" dirty="0">
                <a:solidFill>
                  <a:schemeClr val="bg1"/>
                </a:solidFill>
                <a:latin typeface="Arial"/>
                <a:cs typeface="Arial"/>
              </a:rPr>
              <a:t> </a:t>
            </a:r>
            <a:r>
              <a:rPr sz="1600" spc="-10" dirty="0">
                <a:solidFill>
                  <a:schemeClr val="bg1"/>
                </a:solidFill>
                <a:latin typeface="Arial"/>
                <a:cs typeface="Arial"/>
              </a:rPr>
              <a:t>created</a:t>
            </a:r>
            <a:r>
              <a:rPr lang="en-US" sz="1600" spc="-10" dirty="0">
                <a:solidFill>
                  <a:schemeClr val="bg1"/>
                </a:solidFill>
                <a:latin typeface="Arial"/>
                <a:cs typeface="Arial"/>
              </a:rPr>
              <a:t> the Turing Test that is a method of inquiry in artificial intelligence (AI) for determining whether or not a computer is capable of thinking like a human being.</a:t>
            </a:r>
            <a:endParaRPr sz="1600" spc="-10" dirty="0">
              <a:solidFill>
                <a:schemeClr val="bg1"/>
              </a:solidFill>
              <a:latin typeface="Arial"/>
              <a:cs typeface="Aria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spc="75" dirty="0"/>
              <a:t>Controversy</a:t>
            </a:r>
            <a:r>
              <a:rPr spc="-60" dirty="0"/>
              <a:t> </a:t>
            </a:r>
            <a:r>
              <a:rPr spc="45" dirty="0"/>
              <a:t>of </a:t>
            </a:r>
            <a:r>
              <a:rPr dirty="0"/>
              <a:t>Turing</a:t>
            </a:r>
            <a:r>
              <a:rPr spc="100" dirty="0"/>
              <a:t> </a:t>
            </a:r>
            <a:r>
              <a:rPr spc="-20" dirty="0"/>
              <a:t>Test</a:t>
            </a:r>
          </a:p>
        </p:txBody>
      </p:sp>
      <p:sp>
        <p:nvSpPr>
          <p:cNvPr id="4" name="object 4"/>
          <p:cNvSpPr txBox="1"/>
          <p:nvPr/>
        </p:nvSpPr>
        <p:spPr>
          <a:xfrm>
            <a:off x="4925924" y="1705238"/>
            <a:ext cx="3475354" cy="1892300"/>
          </a:xfrm>
          <a:prstGeom prst="rect">
            <a:avLst/>
          </a:prstGeom>
        </p:spPr>
        <p:txBody>
          <a:bodyPr vert="horz" wrap="square" lIns="0" tIns="12700" rIns="0" bIns="0" rtlCol="0">
            <a:spAutoFit/>
          </a:bodyPr>
          <a:lstStyle/>
          <a:p>
            <a:pPr marL="12700" marR="5080">
              <a:lnSpc>
                <a:spcPct val="113300"/>
              </a:lnSpc>
              <a:spcBef>
                <a:spcPts val="100"/>
              </a:spcBef>
            </a:pPr>
            <a:r>
              <a:rPr sz="1600" spc="-20" dirty="0">
                <a:solidFill>
                  <a:srgbClr val="424242"/>
                </a:solidFill>
                <a:latin typeface="Arial"/>
                <a:cs typeface="Arial"/>
              </a:rPr>
              <a:t>Some</a:t>
            </a:r>
            <a:r>
              <a:rPr sz="1600" spc="-45" dirty="0">
                <a:solidFill>
                  <a:srgbClr val="424242"/>
                </a:solidFill>
                <a:latin typeface="Arial"/>
                <a:cs typeface="Arial"/>
              </a:rPr>
              <a:t> </a:t>
            </a:r>
            <a:r>
              <a:rPr sz="1600" dirty="0">
                <a:solidFill>
                  <a:srgbClr val="424242"/>
                </a:solidFill>
                <a:latin typeface="Arial"/>
                <a:cs typeface="Arial"/>
              </a:rPr>
              <a:t>people</a:t>
            </a:r>
            <a:r>
              <a:rPr sz="1600" spc="-40" dirty="0">
                <a:solidFill>
                  <a:srgbClr val="424242"/>
                </a:solidFill>
                <a:latin typeface="Arial"/>
                <a:cs typeface="Arial"/>
              </a:rPr>
              <a:t> </a:t>
            </a:r>
            <a:r>
              <a:rPr sz="1600" dirty="0">
                <a:solidFill>
                  <a:srgbClr val="424242"/>
                </a:solidFill>
                <a:latin typeface="Arial"/>
                <a:cs typeface="Arial"/>
              </a:rPr>
              <a:t>disagree</a:t>
            </a:r>
            <a:r>
              <a:rPr sz="1600" spc="-40" dirty="0">
                <a:solidFill>
                  <a:srgbClr val="424242"/>
                </a:solidFill>
                <a:latin typeface="Arial"/>
                <a:cs typeface="Arial"/>
              </a:rPr>
              <a:t> </a:t>
            </a:r>
            <a:r>
              <a:rPr sz="1600" spc="75" dirty="0">
                <a:solidFill>
                  <a:srgbClr val="424242"/>
                </a:solidFill>
                <a:latin typeface="Arial"/>
                <a:cs typeface="Arial"/>
              </a:rPr>
              <a:t>with</a:t>
            </a:r>
            <a:r>
              <a:rPr sz="1600" spc="-40" dirty="0">
                <a:solidFill>
                  <a:srgbClr val="424242"/>
                </a:solidFill>
                <a:latin typeface="Arial"/>
                <a:cs typeface="Arial"/>
              </a:rPr>
              <a:t> </a:t>
            </a:r>
            <a:r>
              <a:rPr sz="1600" dirty="0">
                <a:solidFill>
                  <a:srgbClr val="424242"/>
                </a:solidFill>
                <a:latin typeface="Arial"/>
                <a:cs typeface="Arial"/>
              </a:rPr>
              <a:t>the</a:t>
            </a:r>
            <a:r>
              <a:rPr sz="1600" spc="-40" dirty="0">
                <a:solidFill>
                  <a:srgbClr val="424242"/>
                </a:solidFill>
                <a:latin typeface="Arial"/>
                <a:cs typeface="Arial"/>
              </a:rPr>
              <a:t> </a:t>
            </a:r>
            <a:r>
              <a:rPr sz="1600" spc="-10" dirty="0">
                <a:solidFill>
                  <a:srgbClr val="424242"/>
                </a:solidFill>
                <a:latin typeface="Arial"/>
                <a:cs typeface="Arial"/>
              </a:rPr>
              <a:t>Turing Test.</a:t>
            </a:r>
            <a:r>
              <a:rPr sz="1600" spc="-50" dirty="0">
                <a:solidFill>
                  <a:srgbClr val="424242"/>
                </a:solidFill>
                <a:latin typeface="Arial"/>
                <a:cs typeface="Arial"/>
              </a:rPr>
              <a:t> </a:t>
            </a:r>
            <a:r>
              <a:rPr sz="1600" dirty="0">
                <a:solidFill>
                  <a:srgbClr val="424242"/>
                </a:solidFill>
                <a:latin typeface="Arial"/>
                <a:cs typeface="Arial"/>
              </a:rPr>
              <a:t>They</a:t>
            </a:r>
            <a:r>
              <a:rPr sz="1600" spc="-50" dirty="0">
                <a:solidFill>
                  <a:srgbClr val="424242"/>
                </a:solidFill>
                <a:latin typeface="Arial"/>
                <a:cs typeface="Arial"/>
              </a:rPr>
              <a:t> </a:t>
            </a:r>
            <a:r>
              <a:rPr sz="1600" dirty="0">
                <a:solidFill>
                  <a:srgbClr val="424242"/>
                </a:solidFill>
                <a:latin typeface="Arial"/>
                <a:cs typeface="Arial"/>
              </a:rPr>
              <a:t>claim</a:t>
            </a:r>
            <a:r>
              <a:rPr sz="1600" spc="-50" dirty="0">
                <a:solidFill>
                  <a:srgbClr val="424242"/>
                </a:solidFill>
                <a:latin typeface="Arial"/>
                <a:cs typeface="Arial"/>
              </a:rPr>
              <a:t> </a:t>
            </a:r>
            <a:r>
              <a:rPr sz="1600" spc="55" dirty="0">
                <a:solidFill>
                  <a:srgbClr val="424242"/>
                </a:solidFill>
                <a:latin typeface="Arial"/>
                <a:cs typeface="Arial"/>
              </a:rPr>
              <a:t>it</a:t>
            </a:r>
            <a:r>
              <a:rPr sz="1600" spc="-50" dirty="0">
                <a:solidFill>
                  <a:srgbClr val="424242"/>
                </a:solidFill>
                <a:latin typeface="Arial"/>
                <a:cs typeface="Arial"/>
              </a:rPr>
              <a:t> </a:t>
            </a:r>
            <a:r>
              <a:rPr sz="1600" dirty="0">
                <a:solidFill>
                  <a:srgbClr val="424242"/>
                </a:solidFill>
                <a:latin typeface="Arial"/>
                <a:cs typeface="Arial"/>
              </a:rPr>
              <a:t>does</a:t>
            </a:r>
            <a:r>
              <a:rPr sz="1600" spc="-50" dirty="0">
                <a:solidFill>
                  <a:srgbClr val="424242"/>
                </a:solidFill>
                <a:latin typeface="Arial"/>
                <a:cs typeface="Arial"/>
              </a:rPr>
              <a:t> </a:t>
            </a:r>
            <a:r>
              <a:rPr sz="1600" dirty="0">
                <a:solidFill>
                  <a:srgbClr val="424242"/>
                </a:solidFill>
                <a:latin typeface="Arial"/>
                <a:cs typeface="Arial"/>
              </a:rPr>
              <a:t>not</a:t>
            </a:r>
            <a:r>
              <a:rPr sz="1600" spc="-50" dirty="0">
                <a:solidFill>
                  <a:srgbClr val="424242"/>
                </a:solidFill>
                <a:latin typeface="Arial"/>
                <a:cs typeface="Arial"/>
              </a:rPr>
              <a:t> </a:t>
            </a:r>
            <a:r>
              <a:rPr sz="1600" spc="-10" dirty="0">
                <a:solidFill>
                  <a:srgbClr val="424242"/>
                </a:solidFill>
                <a:latin typeface="Arial"/>
                <a:cs typeface="Arial"/>
              </a:rPr>
              <a:t>actually measure</a:t>
            </a:r>
            <a:r>
              <a:rPr sz="1600" spc="-45" dirty="0">
                <a:solidFill>
                  <a:srgbClr val="424242"/>
                </a:solidFill>
                <a:latin typeface="Arial"/>
                <a:cs typeface="Arial"/>
              </a:rPr>
              <a:t> </a:t>
            </a:r>
            <a:r>
              <a:rPr sz="1600" dirty="0">
                <a:solidFill>
                  <a:srgbClr val="424242"/>
                </a:solidFill>
                <a:latin typeface="Arial"/>
                <a:cs typeface="Arial"/>
              </a:rPr>
              <a:t>a</a:t>
            </a:r>
            <a:r>
              <a:rPr sz="1600" spc="-40" dirty="0">
                <a:solidFill>
                  <a:srgbClr val="424242"/>
                </a:solidFill>
                <a:latin typeface="Arial"/>
                <a:cs typeface="Arial"/>
              </a:rPr>
              <a:t> </a:t>
            </a:r>
            <a:r>
              <a:rPr sz="1600" dirty="0">
                <a:solidFill>
                  <a:srgbClr val="424242"/>
                </a:solidFill>
                <a:latin typeface="Arial"/>
                <a:cs typeface="Arial"/>
              </a:rPr>
              <a:t>computer's</a:t>
            </a:r>
            <a:r>
              <a:rPr sz="1600" spc="-45" dirty="0">
                <a:solidFill>
                  <a:srgbClr val="424242"/>
                </a:solidFill>
                <a:latin typeface="Arial"/>
                <a:cs typeface="Arial"/>
              </a:rPr>
              <a:t> </a:t>
            </a:r>
            <a:r>
              <a:rPr sz="1600" spc="-10" dirty="0">
                <a:solidFill>
                  <a:srgbClr val="424242"/>
                </a:solidFill>
                <a:latin typeface="Arial"/>
                <a:cs typeface="Arial"/>
              </a:rPr>
              <a:t>intelligence.</a:t>
            </a:r>
            <a:endParaRPr sz="1600" dirty="0">
              <a:latin typeface="Arial"/>
              <a:cs typeface="Arial"/>
            </a:endParaRPr>
          </a:p>
          <a:p>
            <a:pPr marL="12700" marR="58419">
              <a:lnSpc>
                <a:spcPct val="113300"/>
              </a:lnSpc>
              <a:spcBef>
                <a:spcPts val="1650"/>
              </a:spcBef>
            </a:pPr>
            <a:r>
              <a:rPr sz="1600" dirty="0">
                <a:solidFill>
                  <a:srgbClr val="424242"/>
                </a:solidFill>
                <a:latin typeface="Arial"/>
                <a:cs typeface="Arial"/>
              </a:rPr>
              <a:t>Instead</a:t>
            </a:r>
            <a:r>
              <a:rPr sz="1600" spc="-15" dirty="0">
                <a:solidFill>
                  <a:srgbClr val="424242"/>
                </a:solidFill>
                <a:latin typeface="Arial"/>
                <a:cs typeface="Arial"/>
              </a:rPr>
              <a:t> </a:t>
            </a:r>
            <a:r>
              <a:rPr sz="1600" dirty="0">
                <a:solidFill>
                  <a:srgbClr val="424242"/>
                </a:solidFill>
                <a:latin typeface="Arial"/>
                <a:cs typeface="Arial"/>
              </a:rPr>
              <a:t>of</a:t>
            </a:r>
            <a:r>
              <a:rPr sz="1600" spc="-15" dirty="0">
                <a:solidFill>
                  <a:srgbClr val="424242"/>
                </a:solidFill>
                <a:latin typeface="Arial"/>
                <a:cs typeface="Arial"/>
              </a:rPr>
              <a:t> </a:t>
            </a:r>
            <a:r>
              <a:rPr sz="1600" dirty="0">
                <a:solidFill>
                  <a:srgbClr val="424242"/>
                </a:solidFill>
                <a:latin typeface="Arial"/>
                <a:cs typeface="Arial"/>
              </a:rPr>
              <a:t>coming</a:t>
            </a:r>
            <a:r>
              <a:rPr sz="1600" spc="-15" dirty="0">
                <a:solidFill>
                  <a:srgbClr val="424242"/>
                </a:solidFill>
                <a:latin typeface="Arial"/>
                <a:cs typeface="Arial"/>
              </a:rPr>
              <a:t> </a:t>
            </a:r>
            <a:r>
              <a:rPr sz="1600" dirty="0">
                <a:solidFill>
                  <a:srgbClr val="424242"/>
                </a:solidFill>
                <a:latin typeface="Arial"/>
                <a:cs typeface="Arial"/>
              </a:rPr>
              <a:t>up</a:t>
            </a:r>
            <a:r>
              <a:rPr sz="1600" spc="-15" dirty="0">
                <a:solidFill>
                  <a:srgbClr val="424242"/>
                </a:solidFill>
                <a:latin typeface="Arial"/>
                <a:cs typeface="Arial"/>
              </a:rPr>
              <a:t> </a:t>
            </a:r>
            <a:r>
              <a:rPr sz="1600" spc="75" dirty="0">
                <a:solidFill>
                  <a:srgbClr val="424242"/>
                </a:solidFill>
                <a:latin typeface="Arial"/>
                <a:cs typeface="Arial"/>
              </a:rPr>
              <a:t>with</a:t>
            </a:r>
            <a:r>
              <a:rPr sz="1600" spc="-15" dirty="0">
                <a:solidFill>
                  <a:srgbClr val="424242"/>
                </a:solidFill>
                <a:latin typeface="Arial"/>
                <a:cs typeface="Arial"/>
              </a:rPr>
              <a:t> </a:t>
            </a:r>
            <a:r>
              <a:rPr sz="1600" dirty="0">
                <a:solidFill>
                  <a:srgbClr val="424242"/>
                </a:solidFill>
                <a:latin typeface="Arial"/>
                <a:cs typeface="Arial"/>
              </a:rPr>
              <a:t>a</a:t>
            </a:r>
            <a:r>
              <a:rPr sz="1600" spc="-15" dirty="0">
                <a:solidFill>
                  <a:srgbClr val="424242"/>
                </a:solidFill>
                <a:latin typeface="Arial"/>
                <a:cs typeface="Arial"/>
              </a:rPr>
              <a:t> </a:t>
            </a:r>
            <a:r>
              <a:rPr sz="1600" spc="-10" dirty="0">
                <a:solidFill>
                  <a:srgbClr val="424242"/>
                </a:solidFill>
                <a:latin typeface="Arial"/>
                <a:cs typeface="Arial"/>
              </a:rPr>
              <a:t>response themselves,</a:t>
            </a:r>
            <a:r>
              <a:rPr sz="1600" spc="-35" dirty="0">
                <a:solidFill>
                  <a:srgbClr val="424242"/>
                </a:solidFill>
                <a:latin typeface="Arial"/>
                <a:cs typeface="Arial"/>
              </a:rPr>
              <a:t> </a:t>
            </a:r>
            <a:r>
              <a:rPr sz="1600" dirty="0">
                <a:solidFill>
                  <a:srgbClr val="424242"/>
                </a:solidFill>
                <a:latin typeface="Arial"/>
                <a:cs typeface="Arial"/>
              </a:rPr>
              <a:t>they</a:t>
            </a:r>
            <a:r>
              <a:rPr sz="1600" spc="-35" dirty="0">
                <a:solidFill>
                  <a:srgbClr val="424242"/>
                </a:solidFill>
                <a:latin typeface="Arial"/>
                <a:cs typeface="Arial"/>
              </a:rPr>
              <a:t> </a:t>
            </a:r>
            <a:r>
              <a:rPr sz="1600" spc="-10" dirty="0">
                <a:solidFill>
                  <a:srgbClr val="424242"/>
                </a:solidFill>
                <a:latin typeface="Arial"/>
                <a:cs typeface="Arial"/>
              </a:rPr>
              <a:t>can</a:t>
            </a:r>
            <a:r>
              <a:rPr sz="1600" spc="-35" dirty="0">
                <a:solidFill>
                  <a:srgbClr val="424242"/>
                </a:solidFill>
                <a:latin typeface="Arial"/>
                <a:cs typeface="Arial"/>
              </a:rPr>
              <a:t> </a:t>
            </a:r>
            <a:r>
              <a:rPr sz="1600" spc="-10" dirty="0">
                <a:solidFill>
                  <a:srgbClr val="424242"/>
                </a:solidFill>
                <a:latin typeface="Arial"/>
                <a:cs typeface="Arial"/>
              </a:rPr>
              <a:t>use</a:t>
            </a:r>
            <a:r>
              <a:rPr sz="1600" spc="-35" dirty="0">
                <a:solidFill>
                  <a:srgbClr val="424242"/>
                </a:solidFill>
                <a:latin typeface="Arial"/>
                <a:cs typeface="Arial"/>
              </a:rPr>
              <a:t> </a:t>
            </a:r>
            <a:r>
              <a:rPr sz="1600" dirty="0">
                <a:solidFill>
                  <a:srgbClr val="424242"/>
                </a:solidFill>
                <a:latin typeface="Arial"/>
                <a:cs typeface="Arial"/>
              </a:rPr>
              <a:t>the</a:t>
            </a:r>
            <a:r>
              <a:rPr sz="1600" spc="-35" dirty="0">
                <a:solidFill>
                  <a:srgbClr val="424242"/>
                </a:solidFill>
                <a:latin typeface="Arial"/>
                <a:cs typeface="Arial"/>
              </a:rPr>
              <a:t> </a:t>
            </a:r>
            <a:r>
              <a:rPr sz="1600" spc="-20" dirty="0">
                <a:solidFill>
                  <a:srgbClr val="424242"/>
                </a:solidFill>
                <a:latin typeface="Arial"/>
                <a:cs typeface="Arial"/>
              </a:rPr>
              <a:t>same </a:t>
            </a:r>
            <a:r>
              <a:rPr sz="1600" dirty="0">
                <a:solidFill>
                  <a:srgbClr val="424242"/>
                </a:solidFill>
                <a:latin typeface="Arial"/>
                <a:cs typeface="Arial"/>
              </a:rPr>
              <a:t>generic</a:t>
            </a:r>
            <a:r>
              <a:rPr sz="1600" spc="-40" dirty="0">
                <a:solidFill>
                  <a:srgbClr val="424242"/>
                </a:solidFill>
                <a:latin typeface="Arial"/>
                <a:cs typeface="Arial"/>
              </a:rPr>
              <a:t> </a:t>
            </a:r>
            <a:r>
              <a:rPr sz="1600" spc="-10" dirty="0">
                <a:solidFill>
                  <a:srgbClr val="424242"/>
                </a:solidFill>
                <a:latin typeface="Arial"/>
                <a:cs typeface="Arial"/>
              </a:rPr>
              <a:t>phrases</a:t>
            </a:r>
            <a:r>
              <a:rPr sz="1600" spc="-35" dirty="0">
                <a:solidFill>
                  <a:srgbClr val="424242"/>
                </a:solidFill>
                <a:latin typeface="Arial"/>
                <a:cs typeface="Arial"/>
              </a:rPr>
              <a:t> </a:t>
            </a:r>
            <a:r>
              <a:rPr sz="1600" dirty="0">
                <a:solidFill>
                  <a:srgbClr val="424242"/>
                </a:solidFill>
                <a:latin typeface="Arial"/>
                <a:cs typeface="Arial"/>
              </a:rPr>
              <a:t>to</a:t>
            </a:r>
            <a:r>
              <a:rPr sz="1600" spc="-35" dirty="0">
                <a:solidFill>
                  <a:srgbClr val="424242"/>
                </a:solidFill>
                <a:latin typeface="Arial"/>
                <a:cs typeface="Arial"/>
              </a:rPr>
              <a:t> </a:t>
            </a:r>
            <a:r>
              <a:rPr sz="1600" dirty="0">
                <a:solidFill>
                  <a:srgbClr val="424242"/>
                </a:solidFill>
                <a:latin typeface="Arial"/>
                <a:cs typeface="Arial"/>
              </a:rPr>
              <a:t>pass</a:t>
            </a:r>
            <a:r>
              <a:rPr sz="1600" spc="-35" dirty="0">
                <a:solidFill>
                  <a:srgbClr val="424242"/>
                </a:solidFill>
                <a:latin typeface="Arial"/>
                <a:cs typeface="Arial"/>
              </a:rPr>
              <a:t> </a:t>
            </a:r>
            <a:r>
              <a:rPr sz="1600" dirty="0">
                <a:solidFill>
                  <a:srgbClr val="424242"/>
                </a:solidFill>
                <a:latin typeface="Arial"/>
                <a:cs typeface="Arial"/>
              </a:rPr>
              <a:t>the</a:t>
            </a:r>
            <a:r>
              <a:rPr sz="1600" spc="-35" dirty="0">
                <a:solidFill>
                  <a:srgbClr val="424242"/>
                </a:solidFill>
                <a:latin typeface="Arial"/>
                <a:cs typeface="Arial"/>
              </a:rPr>
              <a:t> </a:t>
            </a:r>
            <a:r>
              <a:rPr sz="1600" spc="-10" dirty="0">
                <a:solidFill>
                  <a:srgbClr val="424242"/>
                </a:solidFill>
                <a:latin typeface="Arial"/>
                <a:cs typeface="Arial"/>
              </a:rPr>
              <a:t>test.</a:t>
            </a:r>
            <a:endParaRPr sz="1600" dirty="0">
              <a:latin typeface="Arial"/>
              <a:cs typeface="Arial"/>
            </a:endParaRPr>
          </a:p>
        </p:txBody>
      </p:sp>
      <p:pic>
        <p:nvPicPr>
          <p:cNvPr id="5" name="Picture 5">
            <a:extLst>
              <a:ext uri="{FF2B5EF4-FFF2-40B4-BE49-F238E27FC236}">
                <a16:creationId xmlns:a16="http://schemas.microsoft.com/office/drawing/2014/main" id="{24C7A173-A00C-37FB-D6B9-B96354059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07272"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85924" y="4713898"/>
            <a:ext cx="1295475" cy="429895"/>
          </a:xfrm>
          <a:custGeom>
            <a:avLst/>
            <a:gdLst/>
            <a:ahLst/>
            <a:cxnLst/>
            <a:rect l="l" t="t" r="r" b="b"/>
            <a:pathLst>
              <a:path w="762000" h="429895">
                <a:moveTo>
                  <a:pt x="761999" y="429599"/>
                </a:moveTo>
                <a:lnTo>
                  <a:pt x="0" y="429599"/>
                </a:lnTo>
                <a:lnTo>
                  <a:pt x="761999" y="0"/>
                </a:lnTo>
                <a:lnTo>
                  <a:pt x="761999" y="429599"/>
                </a:lnTo>
                <a:close/>
              </a:path>
            </a:pathLst>
          </a:custGeom>
          <a:solidFill>
            <a:srgbClr val="EEEEEE"/>
          </a:solidFill>
        </p:spPr>
        <p:txBody>
          <a:bodyPr wrap="square" lIns="0" tIns="0" rIns="0" bIns="0" rtlCol="0"/>
          <a:lstStyle/>
          <a:p>
            <a:endParaRPr dirty="0"/>
          </a:p>
        </p:txBody>
      </p:sp>
      <p:grpSp>
        <p:nvGrpSpPr>
          <p:cNvPr id="3" name="object 3"/>
          <p:cNvGrpSpPr/>
          <p:nvPr/>
        </p:nvGrpSpPr>
        <p:grpSpPr>
          <a:xfrm>
            <a:off x="2" y="4713898"/>
            <a:ext cx="2286000" cy="429895"/>
            <a:chOff x="2" y="4713898"/>
            <a:chExt cx="2286000" cy="429895"/>
          </a:xfrm>
        </p:grpSpPr>
        <p:sp>
          <p:nvSpPr>
            <p:cNvPr id="4" name="object 4"/>
            <p:cNvSpPr/>
            <p:nvPr/>
          </p:nvSpPr>
          <p:spPr>
            <a:xfrm>
              <a:off x="761993" y="4713898"/>
              <a:ext cx="762000" cy="429895"/>
            </a:xfrm>
            <a:custGeom>
              <a:avLst/>
              <a:gdLst/>
              <a:ahLst/>
              <a:cxnLst/>
              <a:rect l="l" t="t" r="r" b="b"/>
              <a:pathLst>
                <a:path w="762000" h="429895">
                  <a:moveTo>
                    <a:pt x="761999" y="429599"/>
                  </a:moveTo>
                  <a:lnTo>
                    <a:pt x="0" y="429599"/>
                  </a:lnTo>
                  <a:lnTo>
                    <a:pt x="761999" y="0"/>
                  </a:lnTo>
                  <a:lnTo>
                    <a:pt x="761999" y="429599"/>
                  </a:lnTo>
                  <a:close/>
                </a:path>
              </a:pathLst>
            </a:custGeom>
            <a:solidFill>
              <a:srgbClr val="D9D9D9"/>
            </a:solidFill>
          </p:spPr>
          <p:txBody>
            <a:bodyPr wrap="square" lIns="0" tIns="0" rIns="0" bIns="0" rtlCol="0"/>
            <a:lstStyle/>
            <a:p>
              <a:endParaRPr dirty="0"/>
            </a:p>
          </p:txBody>
        </p:sp>
        <p:sp>
          <p:nvSpPr>
            <p:cNvPr id="5" name="object 5"/>
            <p:cNvSpPr/>
            <p:nvPr/>
          </p:nvSpPr>
          <p:spPr>
            <a:xfrm>
              <a:off x="0" y="4713909"/>
              <a:ext cx="2286000" cy="429895"/>
            </a:xfrm>
            <a:custGeom>
              <a:avLst/>
              <a:gdLst/>
              <a:ahLst/>
              <a:cxnLst/>
              <a:rect l="l" t="t" r="r" b="b"/>
              <a:pathLst>
                <a:path w="2286000" h="429895">
                  <a:moveTo>
                    <a:pt x="762000" y="429590"/>
                  </a:moveTo>
                  <a:lnTo>
                    <a:pt x="0" y="0"/>
                  </a:lnTo>
                  <a:lnTo>
                    <a:pt x="0" y="429590"/>
                  </a:lnTo>
                  <a:lnTo>
                    <a:pt x="762000" y="429590"/>
                  </a:lnTo>
                  <a:close/>
                </a:path>
                <a:path w="2286000" h="429895">
                  <a:moveTo>
                    <a:pt x="2285822" y="429590"/>
                  </a:moveTo>
                  <a:lnTo>
                    <a:pt x="1523822" y="0"/>
                  </a:lnTo>
                  <a:lnTo>
                    <a:pt x="1523822" y="429590"/>
                  </a:lnTo>
                  <a:lnTo>
                    <a:pt x="2285822" y="429590"/>
                  </a:lnTo>
                  <a:close/>
                </a:path>
              </a:pathLst>
            </a:custGeom>
            <a:solidFill>
              <a:srgbClr val="F3F3F3"/>
            </a:solidFill>
          </p:spPr>
          <p:txBody>
            <a:bodyPr wrap="square" lIns="0" tIns="0" rIns="0" bIns="0" rtlCol="0"/>
            <a:lstStyle/>
            <a:p>
              <a:endParaRPr dirty="0"/>
            </a:p>
          </p:txBody>
        </p:sp>
      </p:grpSp>
      <p:sp>
        <p:nvSpPr>
          <p:cNvPr id="7" name="object 7"/>
          <p:cNvSpPr txBox="1">
            <a:spLocks noGrp="1"/>
          </p:cNvSpPr>
          <p:nvPr>
            <p:ph type="title"/>
          </p:nvPr>
        </p:nvSpPr>
        <p:spPr>
          <a:xfrm>
            <a:off x="362828" y="332258"/>
            <a:ext cx="217043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12121"/>
                </a:solidFill>
              </a:rPr>
              <a:t>Benefits</a:t>
            </a:r>
            <a:r>
              <a:rPr sz="2400" spc="70" dirty="0">
                <a:solidFill>
                  <a:srgbClr val="212121"/>
                </a:solidFill>
              </a:rPr>
              <a:t> </a:t>
            </a:r>
            <a:r>
              <a:rPr sz="2400" spc="55" dirty="0">
                <a:solidFill>
                  <a:srgbClr val="212121"/>
                </a:solidFill>
              </a:rPr>
              <a:t>of</a:t>
            </a:r>
            <a:r>
              <a:rPr sz="2400" spc="75" dirty="0">
                <a:solidFill>
                  <a:srgbClr val="212121"/>
                </a:solidFill>
              </a:rPr>
              <a:t> </a:t>
            </a:r>
            <a:r>
              <a:rPr sz="2400" spc="-45" dirty="0">
                <a:solidFill>
                  <a:srgbClr val="212121"/>
                </a:solidFill>
              </a:rPr>
              <a:t>A.I.</a:t>
            </a:r>
            <a:endParaRPr sz="2400" dirty="0"/>
          </a:p>
        </p:txBody>
      </p:sp>
      <p:sp>
        <p:nvSpPr>
          <p:cNvPr id="8" name="object 8"/>
          <p:cNvSpPr txBox="1"/>
          <p:nvPr/>
        </p:nvSpPr>
        <p:spPr>
          <a:xfrm>
            <a:off x="189425" y="836447"/>
            <a:ext cx="2484120" cy="3844925"/>
          </a:xfrm>
          <a:prstGeom prst="rect">
            <a:avLst/>
          </a:prstGeom>
        </p:spPr>
        <p:txBody>
          <a:bodyPr vert="horz" wrap="square" lIns="0" tIns="46990" rIns="0" bIns="0" rtlCol="0">
            <a:spAutoFit/>
          </a:bodyPr>
          <a:lstStyle/>
          <a:p>
            <a:pPr marL="12700">
              <a:lnSpc>
                <a:spcPct val="100000"/>
              </a:lnSpc>
              <a:spcBef>
                <a:spcPts val="370"/>
              </a:spcBef>
            </a:pPr>
            <a:r>
              <a:rPr sz="1400" dirty="0">
                <a:solidFill>
                  <a:srgbClr val="616161"/>
                </a:solidFill>
                <a:latin typeface="Arial"/>
                <a:cs typeface="Arial"/>
              </a:rPr>
              <a:t>The</a:t>
            </a:r>
            <a:r>
              <a:rPr sz="1400" spc="30" dirty="0">
                <a:solidFill>
                  <a:srgbClr val="616161"/>
                </a:solidFill>
                <a:latin typeface="Arial"/>
                <a:cs typeface="Arial"/>
              </a:rPr>
              <a:t> </a:t>
            </a:r>
            <a:r>
              <a:rPr sz="1400" dirty="0">
                <a:solidFill>
                  <a:srgbClr val="616161"/>
                </a:solidFill>
                <a:latin typeface="Arial"/>
                <a:cs typeface="Arial"/>
              </a:rPr>
              <a:t>most</a:t>
            </a:r>
            <a:r>
              <a:rPr sz="1400" spc="30" dirty="0">
                <a:solidFill>
                  <a:srgbClr val="616161"/>
                </a:solidFill>
                <a:latin typeface="Arial"/>
                <a:cs typeface="Arial"/>
              </a:rPr>
              <a:t> </a:t>
            </a:r>
            <a:r>
              <a:rPr sz="1400" dirty="0">
                <a:solidFill>
                  <a:srgbClr val="616161"/>
                </a:solidFill>
                <a:latin typeface="Arial"/>
                <a:cs typeface="Arial"/>
              </a:rPr>
              <a:t>important</a:t>
            </a:r>
            <a:r>
              <a:rPr sz="1400" spc="30" dirty="0">
                <a:solidFill>
                  <a:srgbClr val="616161"/>
                </a:solidFill>
                <a:latin typeface="Arial"/>
                <a:cs typeface="Arial"/>
              </a:rPr>
              <a:t> </a:t>
            </a:r>
            <a:r>
              <a:rPr sz="1400" dirty="0">
                <a:solidFill>
                  <a:srgbClr val="616161"/>
                </a:solidFill>
                <a:latin typeface="Arial"/>
                <a:cs typeface="Arial"/>
              </a:rPr>
              <a:t>purpose</a:t>
            </a:r>
            <a:r>
              <a:rPr sz="1400" spc="35" dirty="0">
                <a:solidFill>
                  <a:srgbClr val="616161"/>
                </a:solidFill>
                <a:latin typeface="Arial"/>
                <a:cs typeface="Arial"/>
              </a:rPr>
              <a:t> </a:t>
            </a:r>
            <a:r>
              <a:rPr sz="1400" spc="-25" dirty="0">
                <a:solidFill>
                  <a:srgbClr val="616161"/>
                </a:solidFill>
                <a:latin typeface="Arial"/>
                <a:cs typeface="Arial"/>
              </a:rPr>
              <a:t>of</a:t>
            </a:r>
            <a:endParaRPr sz="1400" dirty="0">
              <a:latin typeface="Arial"/>
              <a:cs typeface="Arial"/>
            </a:endParaRPr>
          </a:p>
          <a:p>
            <a:pPr marL="12700" marR="651510">
              <a:lnSpc>
                <a:spcPct val="116100"/>
              </a:lnSpc>
            </a:pPr>
            <a:r>
              <a:rPr sz="1400" spc="-10" dirty="0">
                <a:solidFill>
                  <a:srgbClr val="616161"/>
                </a:solidFill>
                <a:latin typeface="Arial"/>
                <a:cs typeface="Arial"/>
              </a:rPr>
              <a:t>A.I.</a:t>
            </a:r>
            <a:r>
              <a:rPr sz="1400" spc="-40" dirty="0">
                <a:solidFill>
                  <a:srgbClr val="616161"/>
                </a:solidFill>
                <a:latin typeface="Arial"/>
                <a:cs typeface="Arial"/>
              </a:rPr>
              <a:t> </a:t>
            </a:r>
            <a:r>
              <a:rPr sz="1400" dirty="0">
                <a:solidFill>
                  <a:srgbClr val="616161"/>
                </a:solidFill>
                <a:latin typeface="Arial"/>
                <a:cs typeface="Arial"/>
              </a:rPr>
              <a:t>is</a:t>
            </a:r>
            <a:r>
              <a:rPr sz="1400" spc="-35" dirty="0">
                <a:solidFill>
                  <a:srgbClr val="616161"/>
                </a:solidFill>
                <a:latin typeface="Arial"/>
                <a:cs typeface="Arial"/>
              </a:rPr>
              <a:t> </a:t>
            </a:r>
            <a:r>
              <a:rPr sz="1400" dirty="0">
                <a:solidFill>
                  <a:srgbClr val="616161"/>
                </a:solidFill>
                <a:latin typeface="Arial"/>
                <a:cs typeface="Arial"/>
              </a:rPr>
              <a:t>to</a:t>
            </a:r>
            <a:r>
              <a:rPr sz="1400" spc="-35" dirty="0">
                <a:solidFill>
                  <a:srgbClr val="616161"/>
                </a:solidFill>
                <a:latin typeface="Arial"/>
                <a:cs typeface="Arial"/>
              </a:rPr>
              <a:t> </a:t>
            </a:r>
            <a:r>
              <a:rPr sz="1400" dirty="0">
                <a:solidFill>
                  <a:srgbClr val="616161"/>
                </a:solidFill>
                <a:latin typeface="Arial"/>
                <a:cs typeface="Arial"/>
              </a:rPr>
              <a:t>reduce</a:t>
            </a:r>
            <a:r>
              <a:rPr sz="1400" spc="-40" dirty="0">
                <a:solidFill>
                  <a:srgbClr val="616161"/>
                </a:solidFill>
                <a:latin typeface="Arial"/>
                <a:cs typeface="Arial"/>
              </a:rPr>
              <a:t> </a:t>
            </a:r>
            <a:r>
              <a:rPr sz="1400" spc="-10" dirty="0">
                <a:solidFill>
                  <a:srgbClr val="616161"/>
                </a:solidFill>
                <a:latin typeface="Arial"/>
                <a:cs typeface="Arial"/>
              </a:rPr>
              <a:t>human casualties</a:t>
            </a:r>
            <a:r>
              <a:rPr sz="1400" spc="-55" dirty="0">
                <a:solidFill>
                  <a:srgbClr val="616161"/>
                </a:solidFill>
                <a:latin typeface="Arial"/>
                <a:cs typeface="Arial"/>
              </a:rPr>
              <a:t> </a:t>
            </a:r>
            <a:r>
              <a:rPr sz="1400" spc="-25" dirty="0">
                <a:solidFill>
                  <a:srgbClr val="616161"/>
                </a:solidFill>
                <a:latin typeface="Arial"/>
                <a:cs typeface="Arial"/>
              </a:rPr>
              <a:t>in</a:t>
            </a:r>
            <a:endParaRPr sz="1400" dirty="0">
              <a:latin typeface="Arial"/>
              <a:cs typeface="Arial"/>
            </a:endParaRPr>
          </a:p>
          <a:p>
            <a:pPr>
              <a:lnSpc>
                <a:spcPct val="100000"/>
              </a:lnSpc>
            </a:pPr>
            <a:endParaRPr sz="1600" dirty="0">
              <a:latin typeface="Arial"/>
              <a:cs typeface="Arial"/>
            </a:endParaRPr>
          </a:p>
          <a:p>
            <a:pPr marL="469265" indent="-408940">
              <a:lnSpc>
                <a:spcPct val="100000"/>
              </a:lnSpc>
              <a:spcBef>
                <a:spcPts val="5"/>
              </a:spcBef>
              <a:buFont typeface="MS PGothic"/>
              <a:buChar char="➔"/>
              <a:tabLst>
                <a:tab pos="469265" algn="l"/>
                <a:tab pos="469900" algn="l"/>
              </a:tabLst>
            </a:pPr>
            <a:r>
              <a:rPr sz="1400" spc="-20" dirty="0">
                <a:solidFill>
                  <a:srgbClr val="616161"/>
                </a:solidFill>
                <a:latin typeface="Arial"/>
                <a:cs typeface="Arial"/>
              </a:rPr>
              <a:t>Wars</a:t>
            </a:r>
            <a:endParaRPr sz="1400" dirty="0">
              <a:latin typeface="Arial"/>
              <a:cs typeface="Arial"/>
            </a:endParaRPr>
          </a:p>
          <a:p>
            <a:pPr marL="469265" indent="-408940">
              <a:lnSpc>
                <a:spcPct val="100000"/>
              </a:lnSpc>
              <a:spcBef>
                <a:spcPts val="270"/>
              </a:spcBef>
              <a:buFont typeface="MS PGothic"/>
              <a:buChar char="➔"/>
              <a:tabLst>
                <a:tab pos="469265" algn="l"/>
                <a:tab pos="469900" algn="l"/>
              </a:tabLst>
            </a:pPr>
            <a:r>
              <a:rPr sz="1400" dirty="0">
                <a:solidFill>
                  <a:srgbClr val="616161"/>
                </a:solidFill>
                <a:latin typeface="Arial"/>
                <a:cs typeface="Arial"/>
              </a:rPr>
              <a:t>Dangerous</a:t>
            </a:r>
            <a:r>
              <a:rPr sz="1400" spc="-30" dirty="0">
                <a:solidFill>
                  <a:srgbClr val="616161"/>
                </a:solidFill>
                <a:latin typeface="Arial"/>
                <a:cs typeface="Arial"/>
              </a:rPr>
              <a:t> </a:t>
            </a:r>
            <a:r>
              <a:rPr sz="1400" spc="-10" dirty="0">
                <a:solidFill>
                  <a:srgbClr val="616161"/>
                </a:solidFill>
                <a:latin typeface="Arial"/>
                <a:cs typeface="Arial"/>
              </a:rPr>
              <a:t>Workspaces</a:t>
            </a:r>
            <a:endParaRPr sz="1400" dirty="0">
              <a:latin typeface="Arial"/>
              <a:cs typeface="Arial"/>
            </a:endParaRPr>
          </a:p>
          <a:p>
            <a:pPr marL="469265" indent="-408940">
              <a:lnSpc>
                <a:spcPct val="100000"/>
              </a:lnSpc>
              <a:spcBef>
                <a:spcPts val="270"/>
              </a:spcBef>
              <a:buFont typeface="MS PGothic"/>
              <a:buChar char="➔"/>
              <a:tabLst>
                <a:tab pos="469265" algn="l"/>
                <a:tab pos="469900" algn="l"/>
              </a:tabLst>
            </a:pPr>
            <a:r>
              <a:rPr sz="1400" spc="-20" dirty="0">
                <a:solidFill>
                  <a:srgbClr val="616161"/>
                </a:solidFill>
                <a:latin typeface="Arial"/>
                <a:cs typeface="Arial"/>
              </a:rPr>
              <a:t>Car</a:t>
            </a:r>
            <a:r>
              <a:rPr sz="1400" spc="-65" dirty="0">
                <a:solidFill>
                  <a:srgbClr val="616161"/>
                </a:solidFill>
                <a:latin typeface="Arial"/>
                <a:cs typeface="Arial"/>
              </a:rPr>
              <a:t> </a:t>
            </a:r>
            <a:r>
              <a:rPr sz="1400" spc="-10" dirty="0">
                <a:solidFill>
                  <a:srgbClr val="616161"/>
                </a:solidFill>
                <a:latin typeface="Arial"/>
                <a:cs typeface="Arial"/>
              </a:rPr>
              <a:t>Accidents</a:t>
            </a:r>
            <a:endParaRPr sz="1400" dirty="0">
              <a:latin typeface="Arial"/>
              <a:cs typeface="Arial"/>
            </a:endParaRPr>
          </a:p>
          <a:p>
            <a:pPr marL="469265" indent="-408940">
              <a:lnSpc>
                <a:spcPct val="100000"/>
              </a:lnSpc>
              <a:spcBef>
                <a:spcPts val="270"/>
              </a:spcBef>
              <a:buFont typeface="MS PGothic"/>
              <a:buChar char="➔"/>
              <a:tabLst>
                <a:tab pos="469265" algn="l"/>
                <a:tab pos="469900" algn="l"/>
              </a:tabLst>
            </a:pPr>
            <a:r>
              <a:rPr sz="1400" dirty="0">
                <a:solidFill>
                  <a:srgbClr val="616161"/>
                </a:solidFill>
                <a:latin typeface="Arial"/>
                <a:cs typeface="Arial"/>
              </a:rPr>
              <a:t>Natural</a:t>
            </a:r>
            <a:r>
              <a:rPr sz="1400" spc="15" dirty="0">
                <a:solidFill>
                  <a:srgbClr val="616161"/>
                </a:solidFill>
                <a:latin typeface="Arial"/>
                <a:cs typeface="Arial"/>
              </a:rPr>
              <a:t> </a:t>
            </a:r>
            <a:r>
              <a:rPr sz="1400" spc="-10" dirty="0">
                <a:solidFill>
                  <a:srgbClr val="616161"/>
                </a:solidFill>
                <a:latin typeface="Arial"/>
                <a:cs typeface="Arial"/>
              </a:rPr>
              <a:t>Disasters</a:t>
            </a:r>
            <a:endParaRPr sz="1400" dirty="0">
              <a:latin typeface="Arial"/>
              <a:cs typeface="Arial"/>
            </a:endParaRPr>
          </a:p>
          <a:p>
            <a:pPr marL="12700" marR="204470">
              <a:lnSpc>
                <a:spcPct val="116100"/>
              </a:lnSpc>
              <a:spcBef>
                <a:spcPts val="1575"/>
              </a:spcBef>
            </a:pPr>
            <a:r>
              <a:rPr sz="1400" dirty="0">
                <a:solidFill>
                  <a:srgbClr val="666666"/>
                </a:solidFill>
                <a:latin typeface="Arial"/>
                <a:cs typeface="Arial"/>
              </a:rPr>
              <a:t>Or</a:t>
            </a:r>
            <a:r>
              <a:rPr sz="1400" spc="-10" dirty="0">
                <a:solidFill>
                  <a:srgbClr val="666666"/>
                </a:solidFill>
                <a:latin typeface="Arial"/>
                <a:cs typeface="Arial"/>
              </a:rPr>
              <a:t> </a:t>
            </a:r>
            <a:r>
              <a:rPr sz="1400" dirty="0">
                <a:solidFill>
                  <a:srgbClr val="666666"/>
                </a:solidFill>
                <a:latin typeface="Arial"/>
                <a:cs typeface="Arial"/>
              </a:rPr>
              <a:t>to</a:t>
            </a:r>
            <a:r>
              <a:rPr sz="1400" spc="-5" dirty="0">
                <a:solidFill>
                  <a:srgbClr val="666666"/>
                </a:solidFill>
                <a:latin typeface="Arial"/>
                <a:cs typeface="Arial"/>
              </a:rPr>
              <a:t> </a:t>
            </a:r>
            <a:r>
              <a:rPr sz="1400" dirty="0">
                <a:solidFill>
                  <a:srgbClr val="666666"/>
                </a:solidFill>
                <a:latin typeface="Arial"/>
                <a:cs typeface="Arial"/>
              </a:rPr>
              <a:t>just</a:t>
            </a:r>
            <a:r>
              <a:rPr sz="1400" spc="-5" dirty="0">
                <a:solidFill>
                  <a:srgbClr val="666666"/>
                </a:solidFill>
                <a:latin typeface="Arial"/>
                <a:cs typeface="Arial"/>
              </a:rPr>
              <a:t> </a:t>
            </a:r>
            <a:r>
              <a:rPr sz="1400" spc="-10" dirty="0">
                <a:solidFill>
                  <a:srgbClr val="666666"/>
                </a:solidFill>
                <a:latin typeface="Arial"/>
                <a:cs typeface="Arial"/>
              </a:rPr>
              <a:t>make </a:t>
            </a:r>
            <a:r>
              <a:rPr sz="1400" dirty="0">
                <a:solidFill>
                  <a:srgbClr val="666666"/>
                </a:solidFill>
                <a:latin typeface="Arial"/>
                <a:cs typeface="Arial"/>
              </a:rPr>
              <a:t>everyday</a:t>
            </a:r>
            <a:r>
              <a:rPr sz="1400" spc="-5" dirty="0">
                <a:solidFill>
                  <a:srgbClr val="666666"/>
                </a:solidFill>
                <a:latin typeface="Arial"/>
                <a:cs typeface="Arial"/>
              </a:rPr>
              <a:t> </a:t>
            </a:r>
            <a:r>
              <a:rPr sz="1400" spc="-20" dirty="0">
                <a:solidFill>
                  <a:srgbClr val="666666"/>
                </a:solidFill>
                <a:latin typeface="Arial"/>
                <a:cs typeface="Arial"/>
              </a:rPr>
              <a:t>life </a:t>
            </a:r>
            <a:r>
              <a:rPr sz="1400" spc="-10" dirty="0">
                <a:solidFill>
                  <a:srgbClr val="666666"/>
                </a:solidFill>
                <a:latin typeface="Arial"/>
                <a:cs typeface="Arial"/>
              </a:rPr>
              <a:t>easier </a:t>
            </a:r>
            <a:r>
              <a:rPr sz="1400" dirty="0">
                <a:solidFill>
                  <a:srgbClr val="666666"/>
                </a:solidFill>
                <a:latin typeface="Arial"/>
                <a:cs typeface="Arial"/>
              </a:rPr>
              <a:t>by</a:t>
            </a:r>
            <a:r>
              <a:rPr sz="1400" spc="-5" dirty="0">
                <a:solidFill>
                  <a:srgbClr val="666666"/>
                </a:solidFill>
                <a:latin typeface="Arial"/>
                <a:cs typeface="Arial"/>
              </a:rPr>
              <a:t> </a:t>
            </a:r>
            <a:r>
              <a:rPr sz="1400" dirty="0">
                <a:solidFill>
                  <a:srgbClr val="666666"/>
                </a:solidFill>
                <a:latin typeface="Arial"/>
                <a:cs typeface="Arial"/>
              </a:rPr>
              <a:t>helping</a:t>
            </a:r>
            <a:r>
              <a:rPr sz="1400" spc="-5" dirty="0">
                <a:solidFill>
                  <a:srgbClr val="666666"/>
                </a:solidFill>
                <a:latin typeface="Arial"/>
                <a:cs typeface="Arial"/>
              </a:rPr>
              <a:t> </a:t>
            </a:r>
            <a:r>
              <a:rPr sz="1400" spc="65" dirty="0">
                <a:solidFill>
                  <a:srgbClr val="666666"/>
                </a:solidFill>
                <a:latin typeface="Arial"/>
                <a:cs typeface="Arial"/>
              </a:rPr>
              <a:t>with</a:t>
            </a:r>
            <a:r>
              <a:rPr sz="1400" spc="-10" dirty="0">
                <a:solidFill>
                  <a:srgbClr val="666666"/>
                </a:solidFill>
                <a:latin typeface="Arial"/>
                <a:cs typeface="Arial"/>
              </a:rPr>
              <a:t> tasks </a:t>
            </a:r>
            <a:r>
              <a:rPr sz="1400" dirty="0">
                <a:solidFill>
                  <a:srgbClr val="666666"/>
                </a:solidFill>
                <a:latin typeface="Arial"/>
                <a:cs typeface="Arial"/>
              </a:rPr>
              <a:t>such</a:t>
            </a:r>
            <a:r>
              <a:rPr sz="1400" spc="-90" dirty="0">
                <a:solidFill>
                  <a:srgbClr val="666666"/>
                </a:solidFill>
                <a:latin typeface="Arial"/>
                <a:cs typeface="Arial"/>
              </a:rPr>
              <a:t> </a:t>
            </a:r>
            <a:r>
              <a:rPr sz="1400" spc="-25" dirty="0">
                <a:solidFill>
                  <a:srgbClr val="666666"/>
                </a:solidFill>
                <a:latin typeface="Arial"/>
                <a:cs typeface="Arial"/>
              </a:rPr>
              <a:t>as:</a:t>
            </a:r>
            <a:endParaRPr sz="1400" dirty="0">
              <a:latin typeface="Arial"/>
              <a:cs typeface="Arial"/>
            </a:endParaRPr>
          </a:p>
          <a:p>
            <a:pPr>
              <a:lnSpc>
                <a:spcPct val="100000"/>
              </a:lnSpc>
            </a:pPr>
            <a:endParaRPr sz="1600" dirty="0">
              <a:latin typeface="Arial"/>
              <a:cs typeface="Arial"/>
            </a:endParaRPr>
          </a:p>
          <a:p>
            <a:pPr marL="469265" indent="-408940">
              <a:lnSpc>
                <a:spcPct val="100000"/>
              </a:lnSpc>
              <a:spcBef>
                <a:spcPts val="5"/>
              </a:spcBef>
              <a:buFont typeface="MS PGothic"/>
              <a:buChar char="➔"/>
              <a:tabLst>
                <a:tab pos="469265" algn="l"/>
                <a:tab pos="469900" algn="l"/>
              </a:tabLst>
            </a:pPr>
            <a:r>
              <a:rPr sz="1400" spc="-10" dirty="0">
                <a:solidFill>
                  <a:srgbClr val="666666"/>
                </a:solidFill>
                <a:latin typeface="Arial"/>
                <a:cs typeface="Arial"/>
              </a:rPr>
              <a:t>Cleaning</a:t>
            </a:r>
            <a:endParaRPr sz="1400" dirty="0">
              <a:latin typeface="Arial"/>
              <a:cs typeface="Arial"/>
            </a:endParaRPr>
          </a:p>
          <a:p>
            <a:pPr marL="469265" indent="-408940">
              <a:lnSpc>
                <a:spcPct val="100000"/>
              </a:lnSpc>
              <a:spcBef>
                <a:spcPts val="270"/>
              </a:spcBef>
              <a:buFont typeface="MS PGothic"/>
              <a:buChar char="➔"/>
              <a:tabLst>
                <a:tab pos="469265" algn="l"/>
                <a:tab pos="469900" algn="l"/>
              </a:tabLst>
            </a:pPr>
            <a:r>
              <a:rPr sz="1400" spc="-10" dirty="0">
                <a:solidFill>
                  <a:srgbClr val="666666"/>
                </a:solidFill>
                <a:latin typeface="Arial"/>
                <a:cs typeface="Arial"/>
              </a:rPr>
              <a:t>Shopping</a:t>
            </a:r>
            <a:endParaRPr sz="1400" dirty="0">
              <a:latin typeface="Arial"/>
              <a:cs typeface="Arial"/>
            </a:endParaRPr>
          </a:p>
          <a:p>
            <a:pPr marL="469265" indent="-408940">
              <a:lnSpc>
                <a:spcPct val="100000"/>
              </a:lnSpc>
              <a:spcBef>
                <a:spcPts val="270"/>
              </a:spcBef>
              <a:buFont typeface="MS PGothic"/>
              <a:buChar char="➔"/>
              <a:tabLst>
                <a:tab pos="469265" algn="l"/>
                <a:tab pos="469900" algn="l"/>
              </a:tabLst>
            </a:pPr>
            <a:r>
              <a:rPr sz="1400" spc="-10" dirty="0">
                <a:solidFill>
                  <a:srgbClr val="666666"/>
                </a:solidFill>
                <a:latin typeface="Arial"/>
                <a:cs typeface="Arial"/>
              </a:rPr>
              <a:t>Transportation</a:t>
            </a:r>
            <a:endParaRPr sz="1400" dirty="0">
              <a:latin typeface="Arial"/>
              <a:cs typeface="Arial"/>
            </a:endParaRPr>
          </a:p>
        </p:txBody>
      </p:sp>
      <p:pic>
        <p:nvPicPr>
          <p:cNvPr id="6" name="Picture 5">
            <a:extLst>
              <a:ext uri="{FF2B5EF4-FFF2-40B4-BE49-F238E27FC236}">
                <a16:creationId xmlns:a16="http://schemas.microsoft.com/office/drawing/2014/main" id="{34C3B369-58D9-4517-B032-D9C4D6B7134D}"/>
              </a:ext>
            </a:extLst>
          </p:cNvPr>
          <p:cNvPicPr>
            <a:picLocks noChangeAspect="1"/>
          </p:cNvPicPr>
          <p:nvPr/>
        </p:nvPicPr>
        <p:blipFill>
          <a:blip r:embed="rId2"/>
          <a:stretch>
            <a:fillRect/>
          </a:stretch>
        </p:blipFill>
        <p:spPr>
          <a:xfrm>
            <a:off x="3581400" y="0"/>
            <a:ext cx="5562600"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10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
                                            <p:txEl>
                                              <p:pRg st="0" end="0"/>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 calcmode="lin" valueType="num">
                                      <p:cBhvr>
                                        <p:cTn id="17" dur="1000" fill="hold"/>
                                        <p:tgtEl>
                                          <p:spTgt spid="8">
                                            <p:txEl>
                                              <p:pRg st="1" end="1"/>
                                            </p:txEl>
                                          </p:spTgt>
                                        </p:tgtEl>
                                        <p:attrNameLst>
                                          <p:attrName>ppt_w</p:attrName>
                                        </p:attrNameLst>
                                      </p:cBhvr>
                                      <p:tavLst>
                                        <p:tav tm="0">
                                          <p:val>
                                            <p:strVal val="#ppt_w*0.70"/>
                                          </p:val>
                                        </p:tav>
                                        <p:tav tm="100000">
                                          <p:val>
                                            <p:strVal val="#ppt_w"/>
                                          </p:val>
                                        </p:tav>
                                      </p:tavLst>
                                    </p:anim>
                                    <p:anim calcmode="lin" valueType="num">
                                      <p:cBhvr>
                                        <p:cTn id="18" dur="1000" fill="hold"/>
                                        <p:tgtEl>
                                          <p:spTgt spid="8">
                                            <p:txEl>
                                              <p:pRg st="1" end="1"/>
                                            </p:txEl>
                                          </p:spTgt>
                                        </p:tgtEl>
                                        <p:attrNameLst>
                                          <p:attrName>ppt_h</p:attrName>
                                        </p:attrNameLst>
                                      </p:cBhvr>
                                      <p:tavLst>
                                        <p:tav tm="0">
                                          <p:val>
                                            <p:strVal val="#ppt_h"/>
                                          </p:val>
                                        </p:tav>
                                        <p:tav tm="100000">
                                          <p:val>
                                            <p:strVal val="#ppt_h"/>
                                          </p:val>
                                        </p:tav>
                                      </p:tavLst>
                                    </p:anim>
                                    <p:animEffect transition="in" filter="fade">
                                      <p:cBhvr>
                                        <p:cTn id="19" dur="1000"/>
                                        <p:tgtEl>
                                          <p:spTgt spid="8">
                                            <p:txEl>
                                              <p:pRg st="1" end="1"/>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 calcmode="lin" valueType="num">
                                      <p:cBhvr>
                                        <p:cTn id="22" dur="1000" fill="hold"/>
                                        <p:tgtEl>
                                          <p:spTgt spid="8">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8">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8">
                                            <p:txEl>
                                              <p:pRg st="3" end="3"/>
                                            </p:txEl>
                                          </p:spTgt>
                                        </p:tgtEl>
                                      </p:cBhvr>
                                    </p:animEffect>
                                  </p:childTnLst>
                                </p:cTn>
                              </p:par>
                              <p:par>
                                <p:cTn id="25" presetID="55"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 calcmode="lin" valueType="num">
                                      <p:cBhvr>
                                        <p:cTn id="27" dur="1000" fill="hold"/>
                                        <p:tgtEl>
                                          <p:spTgt spid="8">
                                            <p:txEl>
                                              <p:pRg st="4" end="4"/>
                                            </p:txEl>
                                          </p:spTgt>
                                        </p:tgtEl>
                                        <p:attrNameLst>
                                          <p:attrName>ppt_w</p:attrName>
                                        </p:attrNameLst>
                                      </p:cBhvr>
                                      <p:tavLst>
                                        <p:tav tm="0">
                                          <p:val>
                                            <p:strVal val="#ppt_w*0.70"/>
                                          </p:val>
                                        </p:tav>
                                        <p:tav tm="100000">
                                          <p:val>
                                            <p:strVal val="#ppt_w"/>
                                          </p:val>
                                        </p:tav>
                                      </p:tavLst>
                                    </p:anim>
                                    <p:anim calcmode="lin" valueType="num">
                                      <p:cBhvr>
                                        <p:cTn id="28" dur="1000" fill="hold"/>
                                        <p:tgtEl>
                                          <p:spTgt spid="8">
                                            <p:txEl>
                                              <p:pRg st="4" end="4"/>
                                            </p:txEl>
                                          </p:spTgt>
                                        </p:tgtEl>
                                        <p:attrNameLst>
                                          <p:attrName>ppt_h</p:attrName>
                                        </p:attrNameLst>
                                      </p:cBhvr>
                                      <p:tavLst>
                                        <p:tav tm="0">
                                          <p:val>
                                            <p:strVal val="#ppt_h"/>
                                          </p:val>
                                        </p:tav>
                                        <p:tav tm="100000">
                                          <p:val>
                                            <p:strVal val="#ppt_h"/>
                                          </p:val>
                                        </p:tav>
                                      </p:tavLst>
                                    </p:anim>
                                    <p:animEffect transition="in" filter="fade">
                                      <p:cBhvr>
                                        <p:cTn id="29" dur="1000"/>
                                        <p:tgtEl>
                                          <p:spTgt spid="8">
                                            <p:txEl>
                                              <p:pRg st="4" end="4"/>
                                            </p:txEl>
                                          </p:spTgt>
                                        </p:tgtEl>
                                      </p:cBhvr>
                                    </p:animEffect>
                                  </p:childTnLst>
                                </p:cTn>
                              </p:par>
                              <p:par>
                                <p:cTn id="30" presetID="55" presetClass="entr" presetSubtype="0" fill="hold"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 calcmode="lin" valueType="num">
                                      <p:cBhvr>
                                        <p:cTn id="32" dur="1000" fill="hold"/>
                                        <p:tgtEl>
                                          <p:spTgt spid="8">
                                            <p:txEl>
                                              <p:pRg st="5" end="5"/>
                                            </p:txEl>
                                          </p:spTgt>
                                        </p:tgtEl>
                                        <p:attrNameLst>
                                          <p:attrName>ppt_w</p:attrName>
                                        </p:attrNameLst>
                                      </p:cBhvr>
                                      <p:tavLst>
                                        <p:tav tm="0">
                                          <p:val>
                                            <p:strVal val="#ppt_w*0.70"/>
                                          </p:val>
                                        </p:tav>
                                        <p:tav tm="100000">
                                          <p:val>
                                            <p:strVal val="#ppt_w"/>
                                          </p:val>
                                        </p:tav>
                                      </p:tavLst>
                                    </p:anim>
                                    <p:anim calcmode="lin" valueType="num">
                                      <p:cBhvr>
                                        <p:cTn id="33" dur="1000" fill="hold"/>
                                        <p:tgtEl>
                                          <p:spTgt spid="8">
                                            <p:txEl>
                                              <p:pRg st="5" end="5"/>
                                            </p:txEl>
                                          </p:spTgt>
                                        </p:tgtEl>
                                        <p:attrNameLst>
                                          <p:attrName>ppt_h</p:attrName>
                                        </p:attrNameLst>
                                      </p:cBhvr>
                                      <p:tavLst>
                                        <p:tav tm="0">
                                          <p:val>
                                            <p:strVal val="#ppt_h"/>
                                          </p:val>
                                        </p:tav>
                                        <p:tav tm="100000">
                                          <p:val>
                                            <p:strVal val="#ppt_h"/>
                                          </p:val>
                                        </p:tav>
                                      </p:tavLst>
                                    </p:anim>
                                    <p:animEffect transition="in" filter="fade">
                                      <p:cBhvr>
                                        <p:cTn id="34" dur="1000"/>
                                        <p:tgtEl>
                                          <p:spTgt spid="8">
                                            <p:txEl>
                                              <p:pRg st="5" end="5"/>
                                            </p:txEl>
                                          </p:spTgt>
                                        </p:tgtEl>
                                      </p:cBhvr>
                                    </p:animEffect>
                                  </p:childTnLst>
                                </p:cTn>
                              </p:par>
                              <p:par>
                                <p:cTn id="35" presetID="55" presetClass="entr" presetSubtype="0" fill="hold" nodeType="with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 calcmode="lin" valueType="num">
                                      <p:cBhvr>
                                        <p:cTn id="37" dur="1000" fill="hold"/>
                                        <p:tgtEl>
                                          <p:spTgt spid="8">
                                            <p:txEl>
                                              <p:pRg st="6" end="6"/>
                                            </p:txEl>
                                          </p:spTgt>
                                        </p:tgtEl>
                                        <p:attrNameLst>
                                          <p:attrName>ppt_w</p:attrName>
                                        </p:attrNameLst>
                                      </p:cBhvr>
                                      <p:tavLst>
                                        <p:tav tm="0">
                                          <p:val>
                                            <p:strVal val="#ppt_w*0.70"/>
                                          </p:val>
                                        </p:tav>
                                        <p:tav tm="100000">
                                          <p:val>
                                            <p:strVal val="#ppt_w"/>
                                          </p:val>
                                        </p:tav>
                                      </p:tavLst>
                                    </p:anim>
                                    <p:anim calcmode="lin" valueType="num">
                                      <p:cBhvr>
                                        <p:cTn id="38" dur="1000" fill="hold"/>
                                        <p:tgtEl>
                                          <p:spTgt spid="8">
                                            <p:txEl>
                                              <p:pRg st="6" end="6"/>
                                            </p:txEl>
                                          </p:spTgt>
                                        </p:tgtEl>
                                        <p:attrNameLst>
                                          <p:attrName>ppt_h</p:attrName>
                                        </p:attrNameLst>
                                      </p:cBhvr>
                                      <p:tavLst>
                                        <p:tav tm="0">
                                          <p:val>
                                            <p:strVal val="#ppt_h"/>
                                          </p:val>
                                        </p:tav>
                                        <p:tav tm="100000">
                                          <p:val>
                                            <p:strVal val="#ppt_h"/>
                                          </p:val>
                                        </p:tav>
                                      </p:tavLst>
                                    </p:anim>
                                    <p:animEffect transition="in" filter="fade">
                                      <p:cBhvr>
                                        <p:cTn id="39" dur="1000"/>
                                        <p:tgtEl>
                                          <p:spTgt spid="8">
                                            <p:txEl>
                                              <p:pRg st="6" end="6"/>
                                            </p:txEl>
                                          </p:spTgt>
                                        </p:tgtEl>
                                      </p:cBhvr>
                                    </p:animEffect>
                                  </p:childTnLst>
                                </p:cTn>
                              </p:par>
                              <p:par>
                                <p:cTn id="40" presetID="55" presetClass="entr" presetSubtype="0" fill="hold" nodeType="with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 calcmode="lin" valueType="num">
                                      <p:cBhvr>
                                        <p:cTn id="42" dur="1000" fill="hold"/>
                                        <p:tgtEl>
                                          <p:spTgt spid="8">
                                            <p:txEl>
                                              <p:pRg st="7" end="7"/>
                                            </p:txEl>
                                          </p:spTgt>
                                        </p:tgtEl>
                                        <p:attrNameLst>
                                          <p:attrName>ppt_w</p:attrName>
                                        </p:attrNameLst>
                                      </p:cBhvr>
                                      <p:tavLst>
                                        <p:tav tm="0">
                                          <p:val>
                                            <p:strVal val="#ppt_w*0.70"/>
                                          </p:val>
                                        </p:tav>
                                        <p:tav tm="100000">
                                          <p:val>
                                            <p:strVal val="#ppt_w"/>
                                          </p:val>
                                        </p:tav>
                                      </p:tavLst>
                                    </p:anim>
                                    <p:anim calcmode="lin" valueType="num">
                                      <p:cBhvr>
                                        <p:cTn id="43" dur="1000" fill="hold"/>
                                        <p:tgtEl>
                                          <p:spTgt spid="8">
                                            <p:txEl>
                                              <p:pRg st="7" end="7"/>
                                            </p:txEl>
                                          </p:spTgt>
                                        </p:tgtEl>
                                        <p:attrNameLst>
                                          <p:attrName>ppt_h</p:attrName>
                                        </p:attrNameLst>
                                      </p:cBhvr>
                                      <p:tavLst>
                                        <p:tav tm="0">
                                          <p:val>
                                            <p:strVal val="#ppt_h"/>
                                          </p:val>
                                        </p:tav>
                                        <p:tav tm="100000">
                                          <p:val>
                                            <p:strVal val="#ppt_h"/>
                                          </p:val>
                                        </p:tav>
                                      </p:tavLst>
                                    </p:anim>
                                    <p:animEffect transition="in" filter="fade">
                                      <p:cBhvr>
                                        <p:cTn id="44" dur="1000"/>
                                        <p:tgtEl>
                                          <p:spTgt spid="8">
                                            <p:txEl>
                                              <p:pRg st="7" end="7"/>
                                            </p:txEl>
                                          </p:spTgt>
                                        </p:tgtEl>
                                      </p:cBhvr>
                                    </p:animEffect>
                                  </p:childTnLst>
                                </p:cTn>
                              </p:par>
                              <p:par>
                                <p:cTn id="45" presetID="55" presetClass="entr" presetSubtype="0" fill="hold" nodeType="with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 calcmode="lin" valueType="num">
                                      <p:cBhvr>
                                        <p:cTn id="47" dur="1000" fill="hold"/>
                                        <p:tgtEl>
                                          <p:spTgt spid="8">
                                            <p:txEl>
                                              <p:pRg st="9" end="9"/>
                                            </p:txEl>
                                          </p:spTgt>
                                        </p:tgtEl>
                                        <p:attrNameLst>
                                          <p:attrName>ppt_w</p:attrName>
                                        </p:attrNameLst>
                                      </p:cBhvr>
                                      <p:tavLst>
                                        <p:tav tm="0">
                                          <p:val>
                                            <p:strVal val="#ppt_w*0.70"/>
                                          </p:val>
                                        </p:tav>
                                        <p:tav tm="100000">
                                          <p:val>
                                            <p:strVal val="#ppt_w"/>
                                          </p:val>
                                        </p:tav>
                                      </p:tavLst>
                                    </p:anim>
                                    <p:anim calcmode="lin" valueType="num">
                                      <p:cBhvr>
                                        <p:cTn id="48" dur="1000" fill="hold"/>
                                        <p:tgtEl>
                                          <p:spTgt spid="8">
                                            <p:txEl>
                                              <p:pRg st="9" end="9"/>
                                            </p:txEl>
                                          </p:spTgt>
                                        </p:tgtEl>
                                        <p:attrNameLst>
                                          <p:attrName>ppt_h</p:attrName>
                                        </p:attrNameLst>
                                      </p:cBhvr>
                                      <p:tavLst>
                                        <p:tav tm="0">
                                          <p:val>
                                            <p:strVal val="#ppt_h"/>
                                          </p:val>
                                        </p:tav>
                                        <p:tav tm="100000">
                                          <p:val>
                                            <p:strVal val="#ppt_h"/>
                                          </p:val>
                                        </p:tav>
                                      </p:tavLst>
                                    </p:anim>
                                    <p:animEffect transition="in" filter="fade">
                                      <p:cBhvr>
                                        <p:cTn id="49" dur="1000"/>
                                        <p:tgtEl>
                                          <p:spTgt spid="8">
                                            <p:txEl>
                                              <p:pRg st="9" end="9"/>
                                            </p:txEl>
                                          </p:spTgt>
                                        </p:tgtEl>
                                      </p:cBhvr>
                                    </p:animEffect>
                                  </p:childTnLst>
                                </p:cTn>
                              </p:par>
                              <p:par>
                                <p:cTn id="50" presetID="55" presetClass="entr" presetSubtype="0" fill="hold" nodeType="with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 calcmode="lin" valueType="num">
                                      <p:cBhvr>
                                        <p:cTn id="52" dur="1000" fill="hold"/>
                                        <p:tgtEl>
                                          <p:spTgt spid="8">
                                            <p:txEl>
                                              <p:pRg st="10" end="10"/>
                                            </p:txEl>
                                          </p:spTgt>
                                        </p:tgtEl>
                                        <p:attrNameLst>
                                          <p:attrName>ppt_w</p:attrName>
                                        </p:attrNameLst>
                                      </p:cBhvr>
                                      <p:tavLst>
                                        <p:tav tm="0">
                                          <p:val>
                                            <p:strVal val="#ppt_w*0.70"/>
                                          </p:val>
                                        </p:tav>
                                        <p:tav tm="100000">
                                          <p:val>
                                            <p:strVal val="#ppt_w"/>
                                          </p:val>
                                        </p:tav>
                                      </p:tavLst>
                                    </p:anim>
                                    <p:anim calcmode="lin" valueType="num">
                                      <p:cBhvr>
                                        <p:cTn id="53" dur="1000" fill="hold"/>
                                        <p:tgtEl>
                                          <p:spTgt spid="8">
                                            <p:txEl>
                                              <p:pRg st="10" end="10"/>
                                            </p:txEl>
                                          </p:spTgt>
                                        </p:tgtEl>
                                        <p:attrNameLst>
                                          <p:attrName>ppt_h</p:attrName>
                                        </p:attrNameLst>
                                      </p:cBhvr>
                                      <p:tavLst>
                                        <p:tav tm="0">
                                          <p:val>
                                            <p:strVal val="#ppt_h"/>
                                          </p:val>
                                        </p:tav>
                                        <p:tav tm="100000">
                                          <p:val>
                                            <p:strVal val="#ppt_h"/>
                                          </p:val>
                                        </p:tav>
                                      </p:tavLst>
                                    </p:anim>
                                    <p:animEffect transition="in" filter="fade">
                                      <p:cBhvr>
                                        <p:cTn id="54" dur="1000"/>
                                        <p:tgtEl>
                                          <p:spTgt spid="8">
                                            <p:txEl>
                                              <p:pRg st="10" end="10"/>
                                            </p:txEl>
                                          </p:spTgt>
                                        </p:tgtEl>
                                      </p:cBhvr>
                                    </p:animEffect>
                                  </p:childTnLst>
                                </p:cTn>
                              </p:par>
                              <p:par>
                                <p:cTn id="55" presetID="55" presetClass="entr" presetSubtype="0" fill="hold" nodeType="with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 calcmode="lin" valueType="num">
                                      <p:cBhvr>
                                        <p:cTn id="57" dur="1000" fill="hold"/>
                                        <p:tgtEl>
                                          <p:spTgt spid="8">
                                            <p:txEl>
                                              <p:pRg st="11" end="11"/>
                                            </p:txEl>
                                          </p:spTgt>
                                        </p:tgtEl>
                                        <p:attrNameLst>
                                          <p:attrName>ppt_w</p:attrName>
                                        </p:attrNameLst>
                                      </p:cBhvr>
                                      <p:tavLst>
                                        <p:tav tm="0">
                                          <p:val>
                                            <p:strVal val="#ppt_w*0.70"/>
                                          </p:val>
                                        </p:tav>
                                        <p:tav tm="100000">
                                          <p:val>
                                            <p:strVal val="#ppt_w"/>
                                          </p:val>
                                        </p:tav>
                                      </p:tavLst>
                                    </p:anim>
                                    <p:anim calcmode="lin" valueType="num">
                                      <p:cBhvr>
                                        <p:cTn id="58" dur="1000" fill="hold"/>
                                        <p:tgtEl>
                                          <p:spTgt spid="8">
                                            <p:txEl>
                                              <p:pRg st="11" end="11"/>
                                            </p:txEl>
                                          </p:spTgt>
                                        </p:tgtEl>
                                        <p:attrNameLst>
                                          <p:attrName>ppt_h</p:attrName>
                                        </p:attrNameLst>
                                      </p:cBhvr>
                                      <p:tavLst>
                                        <p:tav tm="0">
                                          <p:val>
                                            <p:strVal val="#ppt_h"/>
                                          </p:val>
                                        </p:tav>
                                        <p:tav tm="100000">
                                          <p:val>
                                            <p:strVal val="#ppt_h"/>
                                          </p:val>
                                        </p:tav>
                                      </p:tavLst>
                                    </p:anim>
                                    <p:animEffect transition="in" filter="fade">
                                      <p:cBhvr>
                                        <p:cTn id="59" dur="10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900" y="767534"/>
            <a:ext cx="2491105" cy="939800"/>
          </a:xfrm>
          <a:prstGeom prst="rect">
            <a:avLst/>
          </a:prstGeom>
        </p:spPr>
        <p:txBody>
          <a:bodyPr vert="horz" wrap="square" lIns="0" tIns="12700" rIns="0" bIns="0" rtlCol="0">
            <a:spAutoFit/>
          </a:bodyPr>
          <a:lstStyle/>
          <a:p>
            <a:pPr marL="12700" marR="5080">
              <a:lnSpc>
                <a:spcPct val="100000"/>
              </a:lnSpc>
              <a:spcBef>
                <a:spcPts val="100"/>
              </a:spcBef>
            </a:pPr>
            <a:r>
              <a:rPr dirty="0">
                <a:solidFill>
                  <a:srgbClr val="000000"/>
                </a:solidFill>
              </a:rPr>
              <a:t>The</a:t>
            </a:r>
            <a:r>
              <a:rPr spc="-135" dirty="0">
                <a:solidFill>
                  <a:srgbClr val="000000"/>
                </a:solidFill>
              </a:rPr>
              <a:t> </a:t>
            </a:r>
            <a:r>
              <a:rPr dirty="0">
                <a:solidFill>
                  <a:srgbClr val="000000"/>
                </a:solidFill>
              </a:rPr>
              <a:t>Future</a:t>
            </a:r>
            <a:r>
              <a:rPr spc="-135" dirty="0">
                <a:solidFill>
                  <a:srgbClr val="000000"/>
                </a:solidFill>
              </a:rPr>
              <a:t> </a:t>
            </a:r>
            <a:r>
              <a:rPr spc="45" dirty="0">
                <a:solidFill>
                  <a:srgbClr val="000000"/>
                </a:solidFill>
              </a:rPr>
              <a:t>of </a:t>
            </a:r>
            <a:r>
              <a:rPr spc="-20" dirty="0">
                <a:solidFill>
                  <a:srgbClr val="000000"/>
                </a:solidFill>
              </a:rPr>
              <a:t>A.I.</a:t>
            </a:r>
          </a:p>
        </p:txBody>
      </p:sp>
      <p:sp>
        <p:nvSpPr>
          <p:cNvPr id="3" name="object 3"/>
          <p:cNvSpPr txBox="1"/>
          <p:nvPr/>
        </p:nvSpPr>
        <p:spPr>
          <a:xfrm>
            <a:off x="393538" y="2086229"/>
            <a:ext cx="2149475" cy="1406525"/>
          </a:xfrm>
          <a:prstGeom prst="rect">
            <a:avLst/>
          </a:prstGeom>
        </p:spPr>
        <p:txBody>
          <a:bodyPr vert="horz" wrap="square" lIns="0" tIns="45085" rIns="0" bIns="0" rtlCol="0">
            <a:spAutoFit/>
          </a:bodyPr>
          <a:lstStyle/>
          <a:p>
            <a:pPr marL="12700">
              <a:lnSpc>
                <a:spcPct val="100000"/>
              </a:lnSpc>
              <a:spcBef>
                <a:spcPts val="355"/>
              </a:spcBef>
              <a:tabLst>
                <a:tab pos="440690" algn="l"/>
              </a:tabLst>
            </a:pPr>
            <a:r>
              <a:rPr sz="1600" spc="-50" dirty="0">
                <a:solidFill>
                  <a:srgbClr val="424242"/>
                </a:solidFill>
                <a:latin typeface="MS PGothic"/>
                <a:cs typeface="MS PGothic"/>
              </a:rPr>
              <a:t>★</a:t>
            </a:r>
            <a:r>
              <a:rPr sz="1600" dirty="0">
                <a:solidFill>
                  <a:srgbClr val="424242"/>
                </a:solidFill>
                <a:latin typeface="MS PGothic"/>
                <a:cs typeface="MS PGothic"/>
              </a:rPr>
              <a:t>	</a:t>
            </a:r>
            <a:r>
              <a:rPr sz="1600" dirty="0">
                <a:solidFill>
                  <a:srgbClr val="424242"/>
                </a:solidFill>
                <a:latin typeface="Arial"/>
                <a:cs typeface="Arial"/>
              </a:rPr>
              <a:t>Military</a:t>
            </a:r>
            <a:r>
              <a:rPr sz="1600" spc="114" dirty="0">
                <a:solidFill>
                  <a:srgbClr val="424242"/>
                </a:solidFill>
                <a:latin typeface="Arial"/>
                <a:cs typeface="Arial"/>
              </a:rPr>
              <a:t> </a:t>
            </a:r>
            <a:r>
              <a:rPr sz="1600" spc="-20" dirty="0">
                <a:solidFill>
                  <a:srgbClr val="424242"/>
                </a:solidFill>
                <a:latin typeface="Arial"/>
                <a:cs typeface="Arial"/>
              </a:rPr>
              <a:t>Bots</a:t>
            </a:r>
            <a:endParaRPr sz="1600" dirty="0">
              <a:latin typeface="Arial"/>
              <a:cs typeface="Arial"/>
            </a:endParaRPr>
          </a:p>
          <a:p>
            <a:pPr marL="12700">
              <a:lnSpc>
                <a:spcPct val="100000"/>
              </a:lnSpc>
              <a:spcBef>
                <a:spcPts val="254"/>
              </a:spcBef>
              <a:tabLst>
                <a:tab pos="440690" algn="l"/>
              </a:tabLst>
            </a:pPr>
            <a:r>
              <a:rPr sz="1600" spc="-50" dirty="0">
                <a:solidFill>
                  <a:srgbClr val="424242"/>
                </a:solidFill>
                <a:latin typeface="MS PGothic"/>
                <a:cs typeface="MS PGothic"/>
              </a:rPr>
              <a:t>★</a:t>
            </a:r>
            <a:r>
              <a:rPr sz="1600" dirty="0">
                <a:solidFill>
                  <a:srgbClr val="424242"/>
                </a:solidFill>
                <a:latin typeface="MS PGothic"/>
                <a:cs typeface="MS PGothic"/>
              </a:rPr>
              <a:t>	</a:t>
            </a:r>
            <a:r>
              <a:rPr sz="1600" dirty="0">
                <a:solidFill>
                  <a:srgbClr val="424242"/>
                </a:solidFill>
                <a:latin typeface="Arial"/>
                <a:cs typeface="Arial"/>
              </a:rPr>
              <a:t>The</a:t>
            </a:r>
            <a:r>
              <a:rPr sz="1600" spc="-15" dirty="0">
                <a:solidFill>
                  <a:srgbClr val="424242"/>
                </a:solidFill>
                <a:latin typeface="Arial"/>
                <a:cs typeface="Arial"/>
              </a:rPr>
              <a:t> </a:t>
            </a:r>
            <a:r>
              <a:rPr sz="1600" dirty="0">
                <a:solidFill>
                  <a:srgbClr val="424242"/>
                </a:solidFill>
                <a:latin typeface="Arial"/>
                <a:cs typeface="Arial"/>
              </a:rPr>
              <a:t>perfect</a:t>
            </a:r>
            <a:r>
              <a:rPr sz="1600" spc="-15" dirty="0">
                <a:solidFill>
                  <a:srgbClr val="424242"/>
                </a:solidFill>
                <a:latin typeface="Arial"/>
                <a:cs typeface="Arial"/>
              </a:rPr>
              <a:t> </a:t>
            </a:r>
            <a:r>
              <a:rPr sz="1600" spc="-10" dirty="0">
                <a:solidFill>
                  <a:srgbClr val="424242"/>
                </a:solidFill>
                <a:latin typeface="Arial"/>
                <a:cs typeface="Arial"/>
              </a:rPr>
              <a:t>lawyer</a:t>
            </a:r>
            <a:endParaRPr sz="1600" dirty="0">
              <a:latin typeface="Arial"/>
              <a:cs typeface="Arial"/>
            </a:endParaRPr>
          </a:p>
          <a:p>
            <a:pPr marL="12700">
              <a:lnSpc>
                <a:spcPct val="100000"/>
              </a:lnSpc>
              <a:spcBef>
                <a:spcPts val="254"/>
              </a:spcBef>
              <a:tabLst>
                <a:tab pos="440690" algn="l"/>
              </a:tabLst>
            </a:pPr>
            <a:r>
              <a:rPr sz="1600" spc="-50" dirty="0">
                <a:solidFill>
                  <a:srgbClr val="424242"/>
                </a:solidFill>
                <a:latin typeface="MS PGothic"/>
                <a:cs typeface="MS PGothic"/>
              </a:rPr>
              <a:t>★</a:t>
            </a:r>
            <a:r>
              <a:rPr sz="1600" dirty="0">
                <a:solidFill>
                  <a:srgbClr val="424242"/>
                </a:solidFill>
                <a:latin typeface="MS PGothic"/>
                <a:cs typeface="MS PGothic"/>
              </a:rPr>
              <a:t>	</a:t>
            </a:r>
            <a:r>
              <a:rPr sz="1600" spc="-10" dirty="0">
                <a:solidFill>
                  <a:srgbClr val="424242"/>
                </a:solidFill>
                <a:latin typeface="Arial"/>
                <a:cs typeface="Arial"/>
              </a:rPr>
              <a:t>Music</a:t>
            </a:r>
            <a:endParaRPr sz="1600" dirty="0">
              <a:latin typeface="Arial"/>
              <a:cs typeface="Arial"/>
            </a:endParaRPr>
          </a:p>
          <a:p>
            <a:pPr marL="12700">
              <a:lnSpc>
                <a:spcPct val="100000"/>
              </a:lnSpc>
              <a:spcBef>
                <a:spcPts val="254"/>
              </a:spcBef>
              <a:tabLst>
                <a:tab pos="440690" algn="l"/>
              </a:tabLst>
            </a:pPr>
            <a:r>
              <a:rPr sz="1600" spc="-50" dirty="0">
                <a:solidFill>
                  <a:srgbClr val="424242"/>
                </a:solidFill>
                <a:latin typeface="MS PGothic"/>
                <a:cs typeface="MS PGothic"/>
              </a:rPr>
              <a:t>★</a:t>
            </a:r>
            <a:r>
              <a:rPr sz="1600" dirty="0">
                <a:solidFill>
                  <a:srgbClr val="424242"/>
                </a:solidFill>
                <a:latin typeface="MS PGothic"/>
                <a:cs typeface="MS PGothic"/>
              </a:rPr>
              <a:t>	</a:t>
            </a:r>
            <a:r>
              <a:rPr sz="1600" spc="-10" dirty="0">
                <a:solidFill>
                  <a:srgbClr val="424242"/>
                </a:solidFill>
                <a:latin typeface="Arial"/>
                <a:cs typeface="Arial"/>
              </a:rPr>
              <a:t>Business</a:t>
            </a:r>
            <a:endParaRPr sz="1600" dirty="0">
              <a:latin typeface="Arial"/>
              <a:cs typeface="Arial"/>
            </a:endParaRPr>
          </a:p>
          <a:p>
            <a:pPr marL="12700">
              <a:lnSpc>
                <a:spcPct val="100000"/>
              </a:lnSpc>
              <a:spcBef>
                <a:spcPts val="254"/>
              </a:spcBef>
              <a:tabLst>
                <a:tab pos="440690" algn="l"/>
              </a:tabLst>
            </a:pPr>
            <a:r>
              <a:rPr sz="1600" spc="-50" dirty="0">
                <a:solidFill>
                  <a:srgbClr val="424242"/>
                </a:solidFill>
                <a:latin typeface="MS PGothic"/>
                <a:cs typeface="MS PGothic"/>
              </a:rPr>
              <a:t>★</a:t>
            </a:r>
            <a:r>
              <a:rPr sz="1600" dirty="0">
                <a:solidFill>
                  <a:srgbClr val="424242"/>
                </a:solidFill>
                <a:latin typeface="MS PGothic"/>
                <a:cs typeface="MS PGothic"/>
              </a:rPr>
              <a:t>	</a:t>
            </a:r>
            <a:r>
              <a:rPr sz="1600" spc="-10" dirty="0">
                <a:solidFill>
                  <a:srgbClr val="424242"/>
                </a:solidFill>
                <a:latin typeface="Arial"/>
                <a:cs typeface="Arial"/>
              </a:rPr>
              <a:t>Healthcare</a:t>
            </a:r>
            <a:endParaRPr sz="1600" dirty="0">
              <a:latin typeface="Arial"/>
              <a:cs typeface="Arial"/>
            </a:endParaRPr>
          </a:p>
        </p:txBody>
      </p:sp>
      <p:grpSp>
        <p:nvGrpSpPr>
          <p:cNvPr id="4" name="object 4"/>
          <p:cNvGrpSpPr/>
          <p:nvPr/>
        </p:nvGrpSpPr>
        <p:grpSpPr>
          <a:xfrm>
            <a:off x="3331550" y="0"/>
            <a:ext cx="5812790" cy="5143500"/>
            <a:chOff x="3331550" y="0"/>
            <a:chExt cx="5812790" cy="5143500"/>
          </a:xfrm>
        </p:grpSpPr>
        <p:pic>
          <p:nvPicPr>
            <p:cNvPr id="5" name="object 5"/>
            <p:cNvPicPr/>
            <p:nvPr/>
          </p:nvPicPr>
          <p:blipFill>
            <a:blip r:embed="rId2" cstate="print"/>
            <a:stretch>
              <a:fillRect/>
            </a:stretch>
          </p:blipFill>
          <p:spPr>
            <a:xfrm>
              <a:off x="4220050" y="0"/>
              <a:ext cx="4923949" cy="5143499"/>
            </a:xfrm>
            <a:prstGeom prst="rect">
              <a:avLst/>
            </a:prstGeom>
          </p:spPr>
        </p:pic>
        <p:sp>
          <p:nvSpPr>
            <p:cNvPr id="6" name="object 6"/>
            <p:cNvSpPr/>
            <p:nvPr/>
          </p:nvSpPr>
          <p:spPr>
            <a:xfrm>
              <a:off x="4232750" y="0"/>
              <a:ext cx="4911725" cy="5143500"/>
            </a:xfrm>
            <a:custGeom>
              <a:avLst/>
              <a:gdLst/>
              <a:ahLst/>
              <a:cxnLst/>
              <a:rect l="l" t="t" r="r" b="b"/>
              <a:pathLst>
                <a:path w="4911725" h="5143500">
                  <a:moveTo>
                    <a:pt x="3683474" y="5143499"/>
                  </a:moveTo>
                  <a:lnTo>
                    <a:pt x="0" y="5143499"/>
                  </a:lnTo>
                  <a:lnTo>
                    <a:pt x="1227824" y="0"/>
                  </a:lnTo>
                  <a:lnTo>
                    <a:pt x="4911299" y="0"/>
                  </a:lnTo>
                  <a:lnTo>
                    <a:pt x="3683474" y="5143499"/>
                  </a:lnTo>
                  <a:close/>
                </a:path>
              </a:pathLst>
            </a:custGeom>
            <a:solidFill>
              <a:srgbClr val="FFFFFF"/>
            </a:solidFill>
          </p:spPr>
          <p:txBody>
            <a:bodyPr wrap="square" lIns="0" tIns="0" rIns="0" bIns="0" rtlCol="0"/>
            <a:lstStyle/>
            <a:p>
              <a:endParaRPr dirty="0"/>
            </a:p>
          </p:txBody>
        </p:sp>
        <p:sp>
          <p:nvSpPr>
            <p:cNvPr id="7" name="object 7"/>
            <p:cNvSpPr/>
            <p:nvPr/>
          </p:nvSpPr>
          <p:spPr>
            <a:xfrm>
              <a:off x="3331550" y="0"/>
              <a:ext cx="5633720" cy="5143500"/>
            </a:xfrm>
            <a:custGeom>
              <a:avLst/>
              <a:gdLst/>
              <a:ahLst/>
              <a:cxnLst/>
              <a:rect l="l" t="t" r="r" b="b"/>
              <a:pathLst>
                <a:path w="5633720" h="5143500">
                  <a:moveTo>
                    <a:pt x="4387944" y="5143499"/>
                  </a:moveTo>
                  <a:lnTo>
                    <a:pt x="0" y="5143499"/>
                  </a:lnTo>
                  <a:lnTo>
                    <a:pt x="1245755" y="0"/>
                  </a:lnTo>
                  <a:lnTo>
                    <a:pt x="5633699" y="0"/>
                  </a:lnTo>
                  <a:lnTo>
                    <a:pt x="4387944" y="5143499"/>
                  </a:lnTo>
                  <a:close/>
                </a:path>
              </a:pathLst>
            </a:custGeom>
            <a:solidFill>
              <a:srgbClr val="EEEEEE">
                <a:alpha val="67449"/>
              </a:srgbClr>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3562350" y="0"/>
              <a:ext cx="5581649" cy="514349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2265E3-501E-42E2-8AC2-B7A491089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B3EAA6AD-56AF-4590-9CF5-CEB45846A232}"/>
              </a:ext>
            </a:extLst>
          </p:cNvPr>
          <p:cNvSpPr/>
          <p:nvPr/>
        </p:nvSpPr>
        <p:spPr>
          <a:xfrm>
            <a:off x="609600" y="2381939"/>
            <a:ext cx="3962400" cy="1981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BC51A1DD-D100-4DCE-8BB6-DB6DEEAE51DF}"/>
              </a:ext>
            </a:extLst>
          </p:cNvPr>
          <p:cNvSpPr/>
          <p:nvPr/>
        </p:nvSpPr>
        <p:spPr>
          <a:xfrm>
            <a:off x="762000" y="2372988"/>
            <a:ext cx="3657600" cy="1828800"/>
          </a:xfrm>
          <a:prstGeom prst="roundRect">
            <a:avLst/>
          </a:prstGeom>
          <a:solidFill>
            <a:srgbClr val="00A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Charbel Najjour</a:t>
            </a:r>
          </a:p>
          <a:p>
            <a:pPr algn="ctr"/>
            <a:r>
              <a:rPr lang="en-US" dirty="0"/>
              <a:t>David El Ghosein</a:t>
            </a:r>
          </a:p>
          <a:p>
            <a:pPr algn="ctr"/>
            <a:r>
              <a:rPr lang="en-US" dirty="0"/>
              <a:t>Mario Daher</a:t>
            </a:r>
          </a:p>
          <a:p>
            <a:pPr algn="ctr"/>
            <a:r>
              <a:rPr lang="en-US" dirty="0"/>
              <a:t>Sergei Tanios</a:t>
            </a:r>
          </a:p>
          <a:p>
            <a:pPr algn="ctr"/>
            <a:endParaRPr lang="en-US" dirty="0"/>
          </a:p>
        </p:txBody>
      </p:sp>
    </p:spTree>
    <p:extLst>
      <p:ext uri="{BB962C8B-B14F-4D97-AF65-F5344CB8AC3E}">
        <p14:creationId xmlns:p14="http://schemas.microsoft.com/office/powerpoint/2010/main" val="19879745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
                                        <p:tgtEl>
                                          <p:spTgt spid="2">
                                            <p:txEl>
                                              <p:pRg st="1" end="1"/>
                                            </p:txEl>
                                          </p:spTgt>
                                        </p:tgtEl>
                                      </p:cBhvr>
                                    </p:animEffect>
                                    <p:anim calcmode="lin" valueType="num">
                                      <p:cBhvr>
                                        <p:cTn id="15" dur="4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400" fill="hold"/>
                                        <p:tgtEl>
                                          <p:spTgt spid="2">
                                            <p:txEl>
                                              <p:pRg st="1" end="1"/>
                                            </p:txEl>
                                          </p:spTgt>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2">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2">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
                                        <p:tgtEl>
                                          <p:spTgt spid="2">
                                            <p:txEl>
                                              <p:pRg st="2" end="2"/>
                                            </p:txEl>
                                          </p:spTgt>
                                        </p:tgtEl>
                                      </p:cBhvr>
                                    </p:animEffect>
                                    <p:anim calcmode="lin" valueType="num">
                                      <p:cBhvr>
                                        <p:cTn id="22" dur="4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400" fill="hold"/>
                                        <p:tgtEl>
                                          <p:spTgt spid="2">
                                            <p:txEl>
                                              <p:pRg st="2" end="2"/>
                                            </p:txEl>
                                          </p:spTgt>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2">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2">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6" presetID="43" presetClass="entr" presetSubtype="0" fill="hold"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
                                        <p:tgtEl>
                                          <p:spTgt spid="2">
                                            <p:txEl>
                                              <p:pRg st="3" end="3"/>
                                            </p:txEl>
                                          </p:spTgt>
                                        </p:tgtEl>
                                      </p:cBhvr>
                                    </p:animEffect>
                                    <p:anim calcmode="lin" valueType="num">
                                      <p:cBhvr>
                                        <p:cTn id="29" dur="4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400" fill="hold"/>
                                        <p:tgtEl>
                                          <p:spTgt spid="2">
                                            <p:txEl>
                                              <p:pRg st="3" end="3"/>
                                            </p:txEl>
                                          </p:spTgt>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2">
                                            <p:txEl>
                                              <p:pRg st="3" end="3"/>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2">
                                            <p:txEl>
                                              <p:pRg st="3" end="3"/>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4173" y="1624405"/>
            <a:ext cx="5093335" cy="1854200"/>
          </a:xfrm>
          <a:prstGeom prst="rect">
            <a:avLst/>
          </a:prstGeom>
        </p:spPr>
        <p:txBody>
          <a:bodyPr vert="horz" wrap="square" lIns="0" tIns="12700" rIns="0" bIns="0" rtlCol="0">
            <a:spAutoFit/>
          </a:bodyPr>
          <a:lstStyle/>
          <a:p>
            <a:pPr marL="12700" marR="5080" indent="-635" algn="ctr">
              <a:lnSpc>
                <a:spcPct val="100000"/>
              </a:lnSpc>
              <a:spcBef>
                <a:spcPts val="100"/>
              </a:spcBef>
            </a:pPr>
            <a:r>
              <a:rPr sz="4000" spc="190" dirty="0">
                <a:solidFill>
                  <a:srgbClr val="FFFFFF"/>
                </a:solidFill>
              </a:rPr>
              <a:t>What</a:t>
            </a:r>
            <a:r>
              <a:rPr sz="4000" spc="-100" dirty="0">
                <a:solidFill>
                  <a:srgbClr val="FFFFFF"/>
                </a:solidFill>
              </a:rPr>
              <a:t> </a:t>
            </a:r>
            <a:r>
              <a:rPr sz="4000" spc="90" dirty="0">
                <a:solidFill>
                  <a:srgbClr val="FFFFFF"/>
                </a:solidFill>
              </a:rPr>
              <a:t>do</a:t>
            </a:r>
            <a:r>
              <a:rPr sz="4000" spc="-100" dirty="0">
                <a:solidFill>
                  <a:srgbClr val="FFFFFF"/>
                </a:solidFill>
              </a:rPr>
              <a:t> </a:t>
            </a:r>
            <a:r>
              <a:rPr sz="4000" spc="110" dirty="0">
                <a:solidFill>
                  <a:srgbClr val="FFFFFF"/>
                </a:solidFill>
              </a:rPr>
              <a:t>you</a:t>
            </a:r>
            <a:r>
              <a:rPr sz="4000" spc="-95" dirty="0">
                <a:solidFill>
                  <a:srgbClr val="FFFFFF"/>
                </a:solidFill>
              </a:rPr>
              <a:t> </a:t>
            </a:r>
            <a:r>
              <a:rPr sz="4000" spc="45" dirty="0">
                <a:solidFill>
                  <a:srgbClr val="FFFFFF"/>
                </a:solidFill>
              </a:rPr>
              <a:t>think </a:t>
            </a:r>
            <a:r>
              <a:rPr sz="4000" dirty="0">
                <a:solidFill>
                  <a:srgbClr val="FFFFFF"/>
                </a:solidFill>
              </a:rPr>
              <a:t>Artificial</a:t>
            </a:r>
            <a:r>
              <a:rPr sz="4000" spc="55" dirty="0">
                <a:solidFill>
                  <a:srgbClr val="FFFFFF"/>
                </a:solidFill>
              </a:rPr>
              <a:t> </a:t>
            </a:r>
            <a:r>
              <a:rPr sz="4000" spc="-10" dirty="0">
                <a:solidFill>
                  <a:srgbClr val="FFFFFF"/>
                </a:solidFill>
              </a:rPr>
              <a:t>Intelligence </a:t>
            </a:r>
            <a:r>
              <a:rPr sz="4000" spc="114" dirty="0">
                <a:solidFill>
                  <a:srgbClr val="FFFFFF"/>
                </a:solidFill>
              </a:rPr>
              <a:t>is?</a:t>
            </a:r>
            <a:endParaRPr sz="40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062131-41A9-4A0B-AA22-43AC64293844}"/>
              </a:ext>
            </a:extLst>
          </p:cNvPr>
          <p:cNvSpPr/>
          <p:nvPr/>
        </p:nvSpPr>
        <p:spPr>
          <a:xfrm>
            <a:off x="3313814" y="1334828"/>
            <a:ext cx="3946451" cy="2684721"/>
          </a:xfrm>
          <a:custGeom>
            <a:avLst/>
            <a:gdLst>
              <a:gd name="connsiteX0" fmla="*/ 0 w 3733800"/>
              <a:gd name="connsiteY0" fmla="*/ 0 h 2514600"/>
              <a:gd name="connsiteX1" fmla="*/ 3733800 w 3733800"/>
              <a:gd name="connsiteY1" fmla="*/ 0 h 2514600"/>
              <a:gd name="connsiteX2" fmla="*/ 3733800 w 3733800"/>
              <a:gd name="connsiteY2" fmla="*/ 2514600 h 2514600"/>
              <a:gd name="connsiteX3" fmla="*/ 0 w 3733800"/>
              <a:gd name="connsiteY3" fmla="*/ 2514600 h 2514600"/>
              <a:gd name="connsiteX4" fmla="*/ 0 w 3733800"/>
              <a:gd name="connsiteY4" fmla="*/ 0 h 2514600"/>
              <a:gd name="connsiteX0" fmla="*/ 0 w 3755065"/>
              <a:gd name="connsiteY0" fmla="*/ 170121 h 2684721"/>
              <a:gd name="connsiteX1" fmla="*/ 3755065 w 3755065"/>
              <a:gd name="connsiteY1" fmla="*/ 0 h 2684721"/>
              <a:gd name="connsiteX2" fmla="*/ 3733800 w 3755065"/>
              <a:gd name="connsiteY2" fmla="*/ 2684721 h 2684721"/>
              <a:gd name="connsiteX3" fmla="*/ 0 w 3755065"/>
              <a:gd name="connsiteY3" fmla="*/ 2684721 h 2684721"/>
              <a:gd name="connsiteX4" fmla="*/ 0 w 3755065"/>
              <a:gd name="connsiteY4" fmla="*/ 170121 h 2684721"/>
              <a:gd name="connsiteX0" fmla="*/ 191386 w 3946451"/>
              <a:gd name="connsiteY0" fmla="*/ 170121 h 2684721"/>
              <a:gd name="connsiteX1" fmla="*/ 3946451 w 3946451"/>
              <a:gd name="connsiteY1" fmla="*/ 0 h 2684721"/>
              <a:gd name="connsiteX2" fmla="*/ 3925186 w 3946451"/>
              <a:gd name="connsiteY2" fmla="*/ 2684721 h 2684721"/>
              <a:gd name="connsiteX3" fmla="*/ 0 w 3946451"/>
              <a:gd name="connsiteY3" fmla="*/ 2525233 h 2684721"/>
              <a:gd name="connsiteX4" fmla="*/ 191386 w 3946451"/>
              <a:gd name="connsiteY4" fmla="*/ 170121 h 2684721"/>
              <a:gd name="connsiteX0" fmla="*/ 180754 w 3946451"/>
              <a:gd name="connsiteY0" fmla="*/ 180753 h 2684721"/>
              <a:gd name="connsiteX1" fmla="*/ 3946451 w 3946451"/>
              <a:gd name="connsiteY1" fmla="*/ 0 h 2684721"/>
              <a:gd name="connsiteX2" fmla="*/ 3925186 w 3946451"/>
              <a:gd name="connsiteY2" fmla="*/ 2684721 h 2684721"/>
              <a:gd name="connsiteX3" fmla="*/ 0 w 3946451"/>
              <a:gd name="connsiteY3" fmla="*/ 2525233 h 2684721"/>
              <a:gd name="connsiteX4" fmla="*/ 180754 w 3946451"/>
              <a:gd name="connsiteY4" fmla="*/ 180753 h 268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6451" h="2684721">
                <a:moveTo>
                  <a:pt x="180754" y="180753"/>
                </a:moveTo>
                <a:lnTo>
                  <a:pt x="3946451" y="0"/>
                </a:lnTo>
                <a:lnTo>
                  <a:pt x="3925186" y="2684721"/>
                </a:lnTo>
                <a:lnTo>
                  <a:pt x="0" y="2525233"/>
                </a:lnTo>
                <a:lnTo>
                  <a:pt x="180754" y="180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C2416280-F643-4F5C-B3BC-C88D4BEF6E28}"/>
              </a:ext>
            </a:extLst>
          </p:cNvPr>
          <p:cNvSpPr/>
          <p:nvPr/>
        </p:nvSpPr>
        <p:spPr>
          <a:xfrm>
            <a:off x="3291840" y="1123951"/>
            <a:ext cx="4047461" cy="30568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25120" indent="-313055">
              <a:lnSpc>
                <a:spcPct val="100000"/>
              </a:lnSpc>
              <a:spcBef>
                <a:spcPts val="280"/>
              </a:spcBef>
              <a:buClr>
                <a:srgbClr val="434343"/>
              </a:buClr>
              <a:buFont typeface="Wingdings" panose="05000000000000000000" pitchFamily="2" charset="2"/>
              <a:buChar char="v"/>
              <a:tabLst>
                <a:tab pos="325120" algn="l"/>
                <a:tab pos="325755" algn="l"/>
              </a:tabLst>
            </a:pPr>
            <a:r>
              <a:rPr lang="en-US" sz="900" u="sng" spc="-10" dirty="0">
                <a:solidFill>
                  <a:srgbClr val="FFFFFF"/>
                </a:solidFill>
                <a:uFill>
                  <a:solidFill>
                    <a:srgbClr val="27278B"/>
                  </a:solidFill>
                </a:uFill>
                <a:latin typeface="Arial"/>
                <a:cs typeface="Arial"/>
                <a:hlinkClick r:id="rId3"/>
              </a:rPr>
              <a:t>http://asimo.honda.com/</a:t>
            </a:r>
            <a:endParaRPr lang="en-US" sz="900" dirty="0">
              <a:solidFill>
                <a:srgbClr val="FFFFFF"/>
              </a:solidFill>
              <a:latin typeface="Arial"/>
              <a:cs typeface="Arial"/>
            </a:endParaRPr>
          </a:p>
          <a:p>
            <a:pPr marL="325120" indent="-313055">
              <a:lnSpc>
                <a:spcPct val="100000"/>
              </a:lnSpc>
              <a:spcBef>
                <a:spcPts val="180"/>
              </a:spcBef>
              <a:buClr>
                <a:srgbClr val="434343"/>
              </a:buClr>
              <a:buFont typeface="Wingdings" panose="05000000000000000000" pitchFamily="2" charset="2"/>
              <a:buChar char="v"/>
              <a:tabLst>
                <a:tab pos="325120" algn="l"/>
                <a:tab pos="325755" algn="l"/>
              </a:tabLst>
            </a:pPr>
            <a:r>
              <a:rPr lang="en-US" sz="900" u="sng" spc="-10" dirty="0">
                <a:solidFill>
                  <a:srgbClr val="FFFFFF"/>
                </a:solidFill>
                <a:uFill>
                  <a:solidFill>
                    <a:srgbClr val="27278B"/>
                  </a:solidFill>
                </a:uFill>
                <a:latin typeface="Arial"/>
                <a:cs typeface="Arial"/>
                <a:hlinkClick r:id="rId4"/>
              </a:rPr>
              <a:t>https://en.wikipedia.org/wiki/Autonomous_car</a:t>
            </a:r>
            <a:endParaRPr lang="en-US" sz="900" dirty="0">
              <a:solidFill>
                <a:srgbClr val="FFFFFF"/>
              </a:solidFill>
              <a:latin typeface="Arial"/>
              <a:cs typeface="Arial"/>
            </a:endParaRPr>
          </a:p>
          <a:p>
            <a:pPr marL="325120" marR="40005" indent="-313055">
              <a:lnSpc>
                <a:spcPct val="113599"/>
              </a:lnSpc>
              <a:buClr>
                <a:srgbClr val="434343"/>
              </a:buClr>
              <a:buFont typeface="Wingdings" panose="05000000000000000000" pitchFamily="2" charset="2"/>
              <a:buChar char="v"/>
              <a:tabLst>
                <a:tab pos="325120" algn="l"/>
                <a:tab pos="325755" algn="l"/>
              </a:tabLst>
            </a:pPr>
            <a:r>
              <a:rPr lang="en-US" sz="900" u="sng" dirty="0">
                <a:solidFill>
                  <a:srgbClr val="FFFFFF"/>
                </a:solidFill>
                <a:uFill>
                  <a:solidFill>
                    <a:srgbClr val="27278B"/>
                  </a:solidFill>
                </a:uFill>
                <a:latin typeface="Arial"/>
                <a:cs typeface="Arial"/>
                <a:hlinkClick r:id="rId5"/>
              </a:rPr>
              <a:t>http://www.sciencemag.org/news/2017/08/how-</a:t>
            </a:r>
            <a:r>
              <a:rPr lang="en-US" sz="900" u="sng" spc="-25" dirty="0">
                <a:solidFill>
                  <a:srgbClr val="FFFFFF"/>
                </a:solidFill>
                <a:uFill>
                  <a:solidFill>
                    <a:srgbClr val="27278B"/>
                  </a:solidFill>
                </a:uFill>
                <a:latin typeface="Arial"/>
                <a:cs typeface="Arial"/>
                <a:hlinkClick r:id="rId5"/>
              </a:rPr>
              <a:t>go</a:t>
            </a:r>
            <a:r>
              <a:rPr lang="en-US" sz="900" spc="-25" dirty="0">
                <a:solidFill>
                  <a:srgbClr val="FFFFFF"/>
                </a:solidFill>
                <a:latin typeface="Arial"/>
                <a:cs typeface="Arial"/>
              </a:rPr>
              <a:t> </a:t>
            </a:r>
            <a:r>
              <a:rPr lang="en-US" sz="900" u="sng" dirty="0">
                <a:solidFill>
                  <a:srgbClr val="FFFFFF"/>
                </a:solidFill>
                <a:uFill>
                  <a:solidFill>
                    <a:srgbClr val="27278B"/>
                  </a:solidFill>
                </a:uFill>
                <a:latin typeface="Arial"/>
                <a:cs typeface="Arial"/>
                <a:hlinkClick r:id="rId5"/>
              </a:rPr>
              <a:t>ogle-making-music-artificial-</a:t>
            </a:r>
            <a:r>
              <a:rPr lang="en-US" sz="900" u="sng" spc="-10" dirty="0">
                <a:solidFill>
                  <a:srgbClr val="FFFFFF"/>
                </a:solidFill>
                <a:uFill>
                  <a:solidFill>
                    <a:srgbClr val="27278B"/>
                  </a:solidFill>
                </a:uFill>
                <a:latin typeface="Arial"/>
                <a:cs typeface="Arial"/>
                <a:hlinkClick r:id="rId5"/>
              </a:rPr>
              <a:t>intelligence</a:t>
            </a:r>
            <a:endParaRPr lang="en-US" sz="900" dirty="0">
              <a:solidFill>
                <a:srgbClr val="FFFFFF"/>
              </a:solidFill>
              <a:latin typeface="Arial"/>
              <a:cs typeface="Arial"/>
            </a:endParaRPr>
          </a:p>
          <a:p>
            <a:pPr marL="325120" marR="22860" indent="-313055">
              <a:lnSpc>
                <a:spcPct val="113599"/>
              </a:lnSpc>
              <a:buClr>
                <a:srgbClr val="434343"/>
              </a:buClr>
              <a:buFont typeface="Wingdings" panose="05000000000000000000" pitchFamily="2" charset="2"/>
              <a:buChar char="v"/>
              <a:tabLst>
                <a:tab pos="325120" algn="l"/>
                <a:tab pos="325755" algn="l"/>
              </a:tabLst>
            </a:pPr>
            <a:r>
              <a:rPr lang="en-US" sz="900" u="sng" spc="-10" dirty="0">
                <a:solidFill>
                  <a:srgbClr val="FFFFFF"/>
                </a:solidFill>
                <a:uFill>
                  <a:solidFill>
                    <a:srgbClr val="27278B"/>
                  </a:solidFill>
                </a:uFill>
                <a:latin typeface="Arial"/>
                <a:cs typeface="Arial"/>
                <a:hlinkClick r:id="rId6"/>
              </a:rPr>
              <a:t>http://www.legaltechnews.com/id=120279500382</a:t>
            </a:r>
            <a:r>
              <a:rPr lang="en-US" sz="900" spc="500" dirty="0">
                <a:solidFill>
                  <a:srgbClr val="FFFFFF"/>
                </a:solidFill>
                <a:latin typeface="Arial"/>
                <a:cs typeface="Arial"/>
              </a:rPr>
              <a:t>  </a:t>
            </a:r>
            <a:r>
              <a:rPr lang="en-US" sz="900" u="sng" dirty="0">
                <a:solidFill>
                  <a:srgbClr val="FFFFFF"/>
                </a:solidFill>
                <a:uFill>
                  <a:solidFill>
                    <a:srgbClr val="27278B"/>
                  </a:solidFill>
                </a:uFill>
                <a:latin typeface="Arial"/>
                <a:cs typeface="Arial"/>
                <a:hlinkClick r:id="rId6"/>
              </a:rPr>
              <a:t>7/Artificial-Intelligence-is-Molding-the-Attorney-</a:t>
            </a:r>
            <a:r>
              <a:rPr lang="en-US" sz="900" u="sng" spc="-25" dirty="0">
                <a:solidFill>
                  <a:srgbClr val="FFFFFF"/>
                </a:solidFill>
                <a:uFill>
                  <a:solidFill>
                    <a:srgbClr val="27278B"/>
                  </a:solidFill>
                </a:uFill>
                <a:latin typeface="Arial"/>
                <a:cs typeface="Arial"/>
                <a:hlinkClick r:id="rId6"/>
              </a:rPr>
              <a:t>of-</a:t>
            </a:r>
            <a:r>
              <a:rPr lang="en-US" sz="900" spc="-25" dirty="0">
                <a:solidFill>
                  <a:srgbClr val="FFFFFF"/>
                </a:solidFill>
                <a:latin typeface="Arial"/>
                <a:cs typeface="Arial"/>
              </a:rPr>
              <a:t> </a:t>
            </a:r>
            <a:r>
              <a:rPr lang="en-US" sz="900" u="sng" noProof="1">
                <a:solidFill>
                  <a:srgbClr val="FFFFFF"/>
                </a:solidFill>
                <a:uFill>
                  <a:solidFill>
                    <a:srgbClr val="27278B"/>
                  </a:solidFill>
                </a:uFill>
                <a:latin typeface="Arial"/>
                <a:cs typeface="Arial"/>
                <a:hlinkClick r:id="rId6"/>
              </a:rPr>
              <a:t>the-</a:t>
            </a:r>
            <a:r>
              <a:rPr lang="en-US" sz="900" u="sng" spc="-10" noProof="1">
                <a:solidFill>
                  <a:srgbClr val="FFFFFF"/>
                </a:solidFill>
                <a:uFill>
                  <a:solidFill>
                    <a:srgbClr val="27278B"/>
                  </a:solidFill>
                </a:uFill>
                <a:latin typeface="Arial"/>
                <a:cs typeface="Arial"/>
                <a:hlinkClick r:id="rId6"/>
              </a:rPr>
              <a:t>Future</a:t>
            </a:r>
            <a:r>
              <a:rPr lang="en-US" sz="900" u="sng" spc="-10" dirty="0">
                <a:solidFill>
                  <a:srgbClr val="FFFFFF"/>
                </a:solidFill>
                <a:uFill>
                  <a:solidFill>
                    <a:srgbClr val="27278B"/>
                  </a:solidFill>
                </a:uFill>
                <a:latin typeface="Arial"/>
                <a:cs typeface="Arial"/>
                <a:hlinkClick r:id="rId6"/>
              </a:rPr>
              <a:t>?</a:t>
            </a:r>
            <a:r>
              <a:rPr lang="en-US" sz="900" u="sng" spc="-10" noProof="1">
                <a:solidFill>
                  <a:srgbClr val="FFFFFF"/>
                </a:solidFill>
                <a:uFill>
                  <a:solidFill>
                    <a:srgbClr val="27278B"/>
                  </a:solidFill>
                </a:uFill>
                <a:latin typeface="Arial"/>
                <a:cs typeface="Arial"/>
                <a:hlinkClick r:id="rId6"/>
              </a:rPr>
              <a:t>sqlreturn</a:t>
            </a:r>
            <a:r>
              <a:rPr lang="en-US" sz="900" u="sng" spc="-10" dirty="0">
                <a:solidFill>
                  <a:srgbClr val="FFFFFF"/>
                </a:solidFill>
                <a:uFill>
                  <a:solidFill>
                    <a:srgbClr val="27278B"/>
                  </a:solidFill>
                </a:uFill>
                <a:latin typeface="Arial"/>
                <a:cs typeface="Arial"/>
                <a:hlinkClick r:id="rId6"/>
              </a:rPr>
              <a:t>=20170709132104</a:t>
            </a:r>
            <a:endParaRPr lang="en-US" sz="900" dirty="0">
              <a:solidFill>
                <a:srgbClr val="FFFFFF"/>
              </a:solidFill>
              <a:latin typeface="Arial"/>
              <a:cs typeface="Arial"/>
            </a:endParaRPr>
          </a:p>
          <a:p>
            <a:pPr marL="325120" marR="5080" indent="-313055">
              <a:lnSpc>
                <a:spcPct val="113599"/>
              </a:lnSpc>
              <a:buClr>
                <a:srgbClr val="434343"/>
              </a:buClr>
              <a:buFont typeface="Wingdings" panose="05000000000000000000" pitchFamily="2" charset="2"/>
              <a:buChar char="v"/>
              <a:tabLst>
                <a:tab pos="325120" algn="l"/>
                <a:tab pos="325755" algn="l"/>
              </a:tabLst>
            </a:pPr>
            <a:r>
              <a:rPr lang="en-US" sz="900" u="sng" spc="20" dirty="0">
                <a:solidFill>
                  <a:srgbClr val="FFFFFF"/>
                </a:solidFill>
                <a:uFill>
                  <a:solidFill>
                    <a:srgbClr val="27278B"/>
                  </a:solidFill>
                </a:uFill>
                <a:latin typeface="Arial"/>
                <a:cs typeface="Arial"/>
                <a:hlinkClick r:id="rId7"/>
              </a:rPr>
              <a:t>http://www.newsweek.com/2017/08/18/ai-faceboo</a:t>
            </a:r>
            <a:r>
              <a:rPr lang="en-US" sz="900" spc="10" dirty="0">
                <a:solidFill>
                  <a:srgbClr val="FFFFFF"/>
                </a:solidFill>
                <a:latin typeface="Arial"/>
                <a:cs typeface="Arial"/>
              </a:rPr>
              <a:t> </a:t>
            </a:r>
            <a:r>
              <a:rPr lang="en-US" sz="900" u="sng" spc="10" dirty="0">
                <a:solidFill>
                  <a:srgbClr val="FFFFFF"/>
                </a:solidFill>
                <a:uFill>
                  <a:solidFill>
                    <a:srgbClr val="27278B"/>
                  </a:solidFill>
                </a:uFill>
                <a:latin typeface="Arial"/>
                <a:cs typeface="Arial"/>
                <a:hlinkClick r:id="rId7"/>
              </a:rPr>
              <a:t>k-artificial-intelligence-</a:t>
            </a:r>
            <a:r>
              <a:rPr lang="en-US" sz="900" u="sng" spc="15" dirty="0">
                <a:solidFill>
                  <a:srgbClr val="FFFFFF"/>
                </a:solidFill>
                <a:uFill>
                  <a:solidFill>
                    <a:srgbClr val="27278B"/>
                  </a:solidFill>
                </a:uFill>
                <a:latin typeface="Arial"/>
                <a:cs typeface="Arial"/>
                <a:hlinkClick r:id="rId7"/>
              </a:rPr>
              <a:t>machine-</a:t>
            </a:r>
            <a:r>
              <a:rPr lang="en-US" sz="900" u="sng" spc="10" dirty="0">
                <a:solidFill>
                  <a:srgbClr val="FFFFFF"/>
                </a:solidFill>
                <a:uFill>
                  <a:solidFill>
                    <a:srgbClr val="27278B"/>
                  </a:solidFill>
                </a:uFill>
                <a:latin typeface="Arial"/>
                <a:cs typeface="Arial"/>
                <a:hlinkClick r:id="rId7"/>
              </a:rPr>
              <a:t>learning-robots-</a:t>
            </a:r>
            <a:r>
              <a:rPr lang="en-US" sz="900" u="sng" spc="15" dirty="0">
                <a:solidFill>
                  <a:srgbClr val="FFFFFF"/>
                </a:solidFill>
                <a:uFill>
                  <a:solidFill>
                    <a:srgbClr val="27278B"/>
                  </a:solidFill>
                </a:uFill>
                <a:latin typeface="Arial"/>
                <a:cs typeface="Arial"/>
                <a:hlinkClick r:id="rId7"/>
              </a:rPr>
              <a:t>rob</a:t>
            </a:r>
            <a:r>
              <a:rPr lang="en-US" sz="900" spc="5" dirty="0">
                <a:solidFill>
                  <a:srgbClr val="FFFFFF"/>
                </a:solidFill>
                <a:latin typeface="Arial"/>
                <a:cs typeface="Arial"/>
              </a:rPr>
              <a:t> </a:t>
            </a:r>
            <a:r>
              <a:rPr lang="en-US" sz="900" u="sng" spc="20" dirty="0">
                <a:solidFill>
                  <a:srgbClr val="FFFFFF"/>
                </a:solidFill>
                <a:uFill>
                  <a:solidFill>
                    <a:srgbClr val="27278B"/>
                  </a:solidFill>
                </a:uFill>
                <a:latin typeface="Arial"/>
                <a:cs typeface="Arial"/>
                <a:hlinkClick r:id="rId7"/>
              </a:rPr>
              <a:t>otics-</a:t>
            </a:r>
            <a:r>
              <a:rPr lang="en-US" sz="900" u="sng" spc="25" dirty="0">
                <a:solidFill>
                  <a:srgbClr val="FFFFFF"/>
                </a:solidFill>
                <a:uFill>
                  <a:solidFill>
                    <a:srgbClr val="27278B"/>
                  </a:solidFill>
                </a:uFill>
                <a:latin typeface="Arial"/>
                <a:cs typeface="Arial"/>
                <a:hlinkClick r:id="rId7"/>
              </a:rPr>
              <a:t>646944.html</a:t>
            </a:r>
            <a:endParaRPr lang="en-US" sz="900" dirty="0">
              <a:solidFill>
                <a:srgbClr val="FFFFFF"/>
              </a:solidFill>
              <a:latin typeface="Arial"/>
              <a:cs typeface="Arial"/>
            </a:endParaRPr>
          </a:p>
          <a:p>
            <a:pPr marL="325120" marR="40640" indent="-313055">
              <a:lnSpc>
                <a:spcPct val="113599"/>
              </a:lnSpc>
              <a:buClr>
                <a:srgbClr val="434343"/>
              </a:buClr>
              <a:buFont typeface="Wingdings" panose="05000000000000000000" pitchFamily="2" charset="2"/>
              <a:buChar char="v"/>
              <a:tabLst>
                <a:tab pos="325120" algn="l"/>
                <a:tab pos="325755" algn="l"/>
              </a:tabLst>
            </a:pPr>
            <a:r>
              <a:rPr lang="en-US" sz="900" u="sng" dirty="0">
                <a:solidFill>
                  <a:srgbClr val="FFFFFF"/>
                </a:solidFill>
                <a:uFill>
                  <a:solidFill>
                    <a:srgbClr val="27278B"/>
                  </a:solidFill>
                </a:uFill>
                <a:latin typeface="Arial"/>
                <a:cs typeface="Arial"/>
                <a:hlinkClick r:id="rId8"/>
              </a:rPr>
              <a:t>http://www.nasdaq.com/article/how-alibaba-is-</a:t>
            </a:r>
            <a:r>
              <a:rPr lang="en-US" sz="900" u="sng" spc="-20" dirty="0">
                <a:solidFill>
                  <a:srgbClr val="FFFFFF"/>
                </a:solidFill>
                <a:uFill>
                  <a:solidFill>
                    <a:srgbClr val="27278B"/>
                  </a:solidFill>
                </a:uFill>
                <a:latin typeface="Arial"/>
                <a:cs typeface="Arial"/>
                <a:hlinkClick r:id="rId8"/>
              </a:rPr>
              <a:t>usin</a:t>
            </a:r>
            <a:r>
              <a:rPr lang="en-US" sz="900" spc="-20" dirty="0">
                <a:solidFill>
                  <a:srgbClr val="FFFFFF"/>
                </a:solidFill>
                <a:latin typeface="Arial"/>
                <a:cs typeface="Arial"/>
                <a:hlinkClick r:id="rId8"/>
              </a:rPr>
              <a:t> </a:t>
            </a:r>
            <a:r>
              <a:rPr lang="en-US" sz="900" u="sng" dirty="0">
                <a:solidFill>
                  <a:srgbClr val="FFFFFF"/>
                </a:solidFill>
                <a:uFill>
                  <a:solidFill>
                    <a:srgbClr val="27278B"/>
                  </a:solidFill>
                </a:uFill>
                <a:latin typeface="Arial"/>
                <a:cs typeface="Arial"/>
                <a:hlinkClick r:id="rId8"/>
              </a:rPr>
              <a:t>g-artificial-intelligence-in-healthcare-</a:t>
            </a:r>
            <a:r>
              <a:rPr lang="en-US" sz="900" u="sng" spc="-10" dirty="0">
                <a:solidFill>
                  <a:srgbClr val="FFFFFF"/>
                </a:solidFill>
                <a:uFill>
                  <a:solidFill>
                    <a:srgbClr val="27278B"/>
                  </a:solidFill>
                </a:uFill>
                <a:latin typeface="Arial"/>
                <a:cs typeface="Arial"/>
                <a:hlinkClick r:id="rId8"/>
              </a:rPr>
              <a:t>cm815551</a:t>
            </a:r>
            <a:endParaRPr lang="en-US" sz="900" u="sng" spc="-10" dirty="0">
              <a:solidFill>
                <a:srgbClr val="FFFFFF"/>
              </a:solidFill>
              <a:uFill>
                <a:solidFill>
                  <a:srgbClr val="27278B"/>
                </a:solidFill>
              </a:uFill>
              <a:latin typeface="Arial"/>
              <a:cs typeface="Arial"/>
            </a:endParaRPr>
          </a:p>
          <a:p>
            <a:pPr marL="325120" marR="40640" indent="-313055">
              <a:lnSpc>
                <a:spcPct val="113599"/>
              </a:lnSpc>
              <a:buClr>
                <a:srgbClr val="434343"/>
              </a:buClr>
              <a:buFont typeface="Wingdings" panose="05000000000000000000" pitchFamily="2" charset="2"/>
              <a:buChar char="v"/>
              <a:tabLst>
                <a:tab pos="325120" algn="l"/>
                <a:tab pos="325755" algn="l"/>
              </a:tabLst>
            </a:pPr>
            <a:r>
              <a:rPr lang="en-US" sz="900" u="sng" dirty="0">
                <a:solidFill>
                  <a:srgbClr val="27278B"/>
                </a:solidFill>
                <a:latin typeface="Arial"/>
                <a:cs typeface="Arial"/>
              </a:rPr>
              <a:t>https://www.zdnet.com/article/what-is-ai-heres-everything-you-need-to-know-about-artificial-intelligence/</a:t>
            </a:r>
          </a:p>
        </p:txBody>
      </p:sp>
    </p:spTree>
    <p:extLst>
      <p:ext uri="{BB962C8B-B14F-4D97-AF65-F5344CB8AC3E}">
        <p14:creationId xmlns:p14="http://schemas.microsoft.com/office/powerpoint/2010/main" val="258591656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571999" cy="51434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spc="140" dirty="0">
                <a:solidFill>
                  <a:srgbClr val="4285F4"/>
                </a:solidFill>
              </a:rPr>
              <a:t>What</a:t>
            </a:r>
            <a:r>
              <a:rPr spc="-70" dirty="0">
                <a:solidFill>
                  <a:srgbClr val="4285F4"/>
                </a:solidFill>
              </a:rPr>
              <a:t> </a:t>
            </a:r>
            <a:r>
              <a:rPr spc="50" dirty="0">
                <a:solidFill>
                  <a:srgbClr val="4285F4"/>
                </a:solidFill>
              </a:rPr>
              <a:t>is</a:t>
            </a:r>
            <a:r>
              <a:rPr spc="-65" dirty="0">
                <a:solidFill>
                  <a:srgbClr val="4285F4"/>
                </a:solidFill>
              </a:rPr>
              <a:t> </a:t>
            </a:r>
            <a:r>
              <a:rPr spc="-10" dirty="0">
                <a:solidFill>
                  <a:srgbClr val="4285F4"/>
                </a:solidFill>
              </a:rPr>
              <a:t>Artificial Intelligence?</a:t>
            </a:r>
          </a:p>
        </p:txBody>
      </p:sp>
      <p:sp>
        <p:nvSpPr>
          <p:cNvPr id="4" name="object 4"/>
          <p:cNvSpPr txBox="1">
            <a:spLocks noGrp="1"/>
          </p:cNvSpPr>
          <p:nvPr>
            <p:ph type="body" idx="1"/>
          </p:nvPr>
        </p:nvSpPr>
        <p:spPr>
          <a:xfrm>
            <a:off x="4571999" y="1347992"/>
            <a:ext cx="4437574" cy="3459922"/>
          </a:xfrm>
          <a:prstGeom prst="rect">
            <a:avLst/>
          </a:prstGeom>
        </p:spPr>
        <p:txBody>
          <a:bodyPr vert="horz" wrap="square" lIns="0" tIns="12700" rIns="0" bIns="0" rtlCol="0">
            <a:spAutoFit/>
          </a:bodyPr>
          <a:lstStyle/>
          <a:p>
            <a:r>
              <a:rPr lang="en-US" dirty="0"/>
              <a:t>Hear the term artificial intelligence (AI) and you think of self-driving cars, robots, ChatGPT or other AI chatbots, and artificially created images. But it's also important to look behind the outputs of AI and understand how the technology works and its impacts for this and future generations. </a:t>
            </a:r>
          </a:p>
          <a:p>
            <a:endParaRPr lang="en-US" dirty="0"/>
          </a:p>
          <a:p>
            <a:r>
              <a:rPr lang="en-US" dirty="0"/>
              <a:t>AI is a concept that has been around, formally, since the 1950s, when it was defined as a machine's ability to perform a task that would've previously required human intelligence. This is quite a broad definition and one that has been modified over decades of research and technological advancements.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800" decel="100000"/>
                                        <p:tgtEl>
                                          <p:spTgt spid="3"/>
                                        </p:tgtEl>
                                      </p:cBhvr>
                                    </p:animEffect>
                                    <p:anim calcmode="lin" valueType="num">
                                      <p:cBhvr>
                                        <p:cTn id="13" dur="800" decel="100000" fill="hold"/>
                                        <p:tgtEl>
                                          <p:spTgt spid="3"/>
                                        </p:tgtEl>
                                        <p:attrNameLst>
                                          <p:attrName>style.rotation</p:attrName>
                                        </p:attrNameLst>
                                      </p:cBhvr>
                                      <p:tavLst>
                                        <p:tav tm="0">
                                          <p:val>
                                            <p:fltVal val="-90"/>
                                          </p:val>
                                        </p:tav>
                                        <p:tav tm="100000">
                                          <p:val>
                                            <p:fltVal val="0"/>
                                          </p:val>
                                        </p:tav>
                                      </p:tavLst>
                                    </p:anim>
                                    <p:anim calcmode="lin" valueType="num">
                                      <p:cBhvr>
                                        <p:cTn id="14" dur="800" decel="100000" fill="hold"/>
                                        <p:tgtEl>
                                          <p:spTgt spid="3"/>
                                        </p:tgtEl>
                                        <p:attrNameLst>
                                          <p:attrName>ppt_x</p:attrName>
                                        </p:attrNameLst>
                                      </p:cBhvr>
                                      <p:tavLst>
                                        <p:tav tm="0">
                                          <p:val>
                                            <p:strVal val="#ppt_x+0.4"/>
                                          </p:val>
                                        </p:tav>
                                        <p:tav tm="100000">
                                          <p:val>
                                            <p:strVal val="#ppt_x-0.05"/>
                                          </p:val>
                                        </p:tav>
                                      </p:tavLst>
                                    </p:anim>
                                    <p:anim calcmode="lin" valueType="num">
                                      <p:cBhvr>
                                        <p:cTn id="15" dur="800" decel="100000" fill="hold"/>
                                        <p:tgtEl>
                                          <p:spTgt spid="3"/>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
                                        <p:tgtEl>
                                          <p:spTgt spid="4">
                                            <p:txEl>
                                              <p:pRg st="0" end="0"/>
                                            </p:txEl>
                                          </p:spTgt>
                                        </p:tgtEl>
                                      </p:cBhvr>
                                    </p:animEffect>
                                    <p:anim calcmode="lin" valueType="num">
                                      <p:cBhvr>
                                        <p:cTn id="23"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4">
                                            <p:txEl>
                                              <p:pRg st="0" end="0"/>
                                            </p:txEl>
                                          </p:spTgt>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4">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4">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7" presetID="43"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
                                        <p:tgtEl>
                                          <p:spTgt spid="4">
                                            <p:txEl>
                                              <p:pRg st="2" end="2"/>
                                            </p:txEl>
                                          </p:spTgt>
                                        </p:tgtEl>
                                      </p:cBhvr>
                                    </p:animEffect>
                                    <p:anim calcmode="lin" valueType="num">
                                      <p:cBhvr>
                                        <p:cTn id="30" dur="4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400" fill="hold"/>
                                        <p:tgtEl>
                                          <p:spTgt spid="4">
                                            <p:txEl>
                                              <p:pRg st="2" end="2"/>
                                            </p:txEl>
                                          </p:spTgt>
                                        </p:tgtEl>
                                        <p:attrNameLst>
                                          <p:attrName>ppt_y</p:attrName>
                                        </p:attrNameLst>
                                      </p:cBhvr>
                                      <p:tavLst>
                                        <p:tav tm="0">
                                          <p:val>
                                            <p:strVal val="#ppt_y+0.31"/>
                                          </p:val>
                                        </p:tav>
                                        <p:tav tm="100000">
                                          <p:val>
                                            <p:strVal val="#ppt_y+0.31"/>
                                          </p:val>
                                        </p:tav>
                                      </p:tavLst>
                                    </p:anim>
                                    <p:anim calcmode="lin" valueType="num">
                                      <p:cBhvr>
                                        <p:cTn id="32" dur="600" decel="50000" fill="hold">
                                          <p:stCondLst>
                                            <p:cond delay="400"/>
                                          </p:stCondLst>
                                        </p:cTn>
                                        <p:tgtEl>
                                          <p:spTgt spid="4">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3" dur="600" decel="50000" fill="hold">
                                          <p:stCondLst>
                                            <p:cond delay="400"/>
                                          </p:stCondLst>
                                        </p:cTn>
                                        <p:tgtEl>
                                          <p:spTgt spid="4">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97CC-DAE6-4034-9782-FA42397BE31D}"/>
              </a:ext>
            </a:extLst>
          </p:cNvPr>
          <p:cNvSpPr/>
          <p:nvPr/>
        </p:nvSpPr>
        <p:spPr>
          <a:xfrm>
            <a:off x="0" y="0"/>
            <a:ext cx="9144000" cy="5143500"/>
          </a:xfrm>
          <a:prstGeom prst="rect">
            <a:avLst/>
          </a:prstGeom>
          <a:solidFill>
            <a:srgbClr val="F2F3F2"/>
          </a:solidFill>
          <a:ln>
            <a:solidFill>
              <a:srgbClr val="EDE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148C7CD-40D9-43E2-A986-2F32B96DC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872" y="0"/>
            <a:ext cx="5377128" cy="5143500"/>
          </a:xfrm>
          <a:prstGeom prst="rect">
            <a:avLst/>
          </a:prstGeom>
        </p:spPr>
      </p:pic>
      <p:sp>
        <p:nvSpPr>
          <p:cNvPr id="2" name="Title 1">
            <a:extLst>
              <a:ext uri="{FF2B5EF4-FFF2-40B4-BE49-F238E27FC236}">
                <a16:creationId xmlns:a16="http://schemas.microsoft.com/office/drawing/2014/main" id="{287FCC75-7621-4806-86C3-246DDE4FD792}"/>
              </a:ext>
            </a:extLst>
          </p:cNvPr>
          <p:cNvSpPr>
            <a:spLocks noGrp="1"/>
          </p:cNvSpPr>
          <p:nvPr>
            <p:ph type="title"/>
          </p:nvPr>
        </p:nvSpPr>
        <p:spPr>
          <a:xfrm>
            <a:off x="190062" y="361950"/>
            <a:ext cx="3608024" cy="923330"/>
          </a:xfrm>
        </p:spPr>
        <p:txBody>
          <a:bodyPr/>
          <a:lstStyle/>
          <a:p>
            <a:r>
              <a:rPr lang="en-US" dirty="0"/>
              <a:t>How can AI help us today?</a:t>
            </a:r>
          </a:p>
        </p:txBody>
      </p:sp>
      <p:sp>
        <p:nvSpPr>
          <p:cNvPr id="3" name="Text Placeholder 2">
            <a:extLst>
              <a:ext uri="{FF2B5EF4-FFF2-40B4-BE49-F238E27FC236}">
                <a16:creationId xmlns:a16="http://schemas.microsoft.com/office/drawing/2014/main" id="{124A51B9-B3BB-4870-BA51-0BBE6A5B4AEB}"/>
              </a:ext>
            </a:extLst>
          </p:cNvPr>
          <p:cNvSpPr>
            <a:spLocks noGrp="1"/>
          </p:cNvSpPr>
          <p:nvPr>
            <p:ph type="body" idx="1"/>
          </p:nvPr>
        </p:nvSpPr>
        <p:spPr>
          <a:xfrm>
            <a:off x="158848" y="1657350"/>
            <a:ext cx="3608024" cy="2462213"/>
          </a:xfrm>
        </p:spPr>
        <p:txBody>
          <a:bodyPr/>
          <a:lstStyle/>
          <a:p>
            <a:r>
              <a:rPr lang="en-US" sz="2000" dirty="0">
                <a:solidFill>
                  <a:schemeClr val="tx1"/>
                </a:solidFill>
              </a:rPr>
              <a:t>AI can help by managing repetitive tasks and routine tasks so we can focus on the most important tasks in our to-do list.</a:t>
            </a:r>
          </a:p>
          <a:p>
            <a:r>
              <a:rPr lang="en-US" sz="2000" dirty="0">
                <a:solidFill>
                  <a:schemeClr val="tx1"/>
                </a:solidFill>
              </a:rPr>
              <a:t>Example: Erica an AI that is the virtual financial assistant used by the BANK OF AMERICA. </a:t>
            </a:r>
          </a:p>
        </p:txBody>
      </p:sp>
    </p:spTree>
    <p:extLst>
      <p:ext uri="{BB962C8B-B14F-4D97-AF65-F5344CB8AC3E}">
        <p14:creationId xmlns:p14="http://schemas.microsoft.com/office/powerpoint/2010/main" val="809733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55B049-73BB-4A7D-8DB5-BE768096D4F2}"/>
              </a:ext>
            </a:extLst>
          </p:cNvPr>
          <p:cNvPicPr>
            <a:picLocks noChangeAspect="1"/>
          </p:cNvPicPr>
          <p:nvPr/>
        </p:nvPicPr>
        <p:blipFill rotWithShape="1">
          <a:blip r:embed="rId2">
            <a:extLst>
              <a:ext uri="{28A0092B-C50C-407E-A947-70E740481C1C}">
                <a14:useLocalDpi xmlns:a14="http://schemas.microsoft.com/office/drawing/2010/main" val="0"/>
              </a:ext>
            </a:extLst>
          </a:blip>
          <a:srcRect l="13458" r="2998" b="-2"/>
          <a:stretch/>
        </p:blipFill>
        <p:spPr>
          <a:xfrm>
            <a:off x="20" y="10"/>
            <a:ext cx="7252212" cy="51434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DD964A-84D5-4DCC-8E6E-1D274C82A36D}"/>
              </a:ext>
            </a:extLst>
          </p:cNvPr>
          <p:cNvSpPr>
            <a:spLocks noGrp="1"/>
          </p:cNvSpPr>
          <p:nvPr>
            <p:ph type="title"/>
          </p:nvPr>
        </p:nvSpPr>
        <p:spPr>
          <a:xfrm>
            <a:off x="5648707" y="273843"/>
            <a:ext cx="2866642" cy="1424934"/>
          </a:xfrm>
        </p:spPr>
        <p:txBody>
          <a:bodyPr>
            <a:normAutofit/>
          </a:bodyPr>
          <a:lstStyle/>
          <a:p>
            <a:r>
              <a:rPr lang="en-US" dirty="0"/>
              <a:t>Most common AI uses</a:t>
            </a:r>
            <a:br>
              <a:rPr lang="en-US" dirty="0"/>
            </a:br>
            <a:endParaRPr lang="en-US" dirty="0"/>
          </a:p>
        </p:txBody>
      </p:sp>
      <p:sp>
        <p:nvSpPr>
          <p:cNvPr id="3" name="Text Placeholder 2">
            <a:extLst>
              <a:ext uri="{FF2B5EF4-FFF2-40B4-BE49-F238E27FC236}">
                <a16:creationId xmlns:a16="http://schemas.microsoft.com/office/drawing/2014/main" id="{C705273A-8627-42C7-B164-57EB67DF34CD}"/>
              </a:ext>
            </a:extLst>
          </p:cNvPr>
          <p:cNvSpPr>
            <a:spLocks noGrp="1"/>
          </p:cNvSpPr>
          <p:nvPr>
            <p:ph type="body" idx="1"/>
          </p:nvPr>
        </p:nvSpPr>
        <p:spPr>
          <a:xfrm>
            <a:off x="5033559" y="1437085"/>
            <a:ext cx="4095749" cy="3432572"/>
          </a:xfrm>
        </p:spPr>
        <p:txBody>
          <a:bodyPr>
            <a:normAutofit fontScale="92500" lnSpcReduction="20000"/>
          </a:bodyPr>
          <a:lstStyle/>
          <a:p>
            <a:pPr>
              <a:lnSpc>
                <a:spcPct val="90000"/>
              </a:lnSpc>
              <a:spcAft>
                <a:spcPts val="600"/>
              </a:spcAft>
            </a:pPr>
            <a:r>
              <a:rPr lang="en-US" dirty="0">
                <a:solidFill>
                  <a:schemeClr val="tx1"/>
                </a:solidFill>
              </a:rPr>
              <a:t>AI comes in different forms that have become widely available in everyday life. The smart speakers on your mantle with Alexa or Google voice assistant built-in are two great examples of AI. Other good examples are popular AI chatbots, such as ChatGPT, the new Bing Chat, and Google Bard.  </a:t>
            </a:r>
          </a:p>
          <a:p>
            <a:pPr>
              <a:lnSpc>
                <a:spcPct val="90000"/>
              </a:lnSpc>
              <a:spcAft>
                <a:spcPts val="600"/>
              </a:spcAft>
            </a:pPr>
            <a:r>
              <a:rPr lang="en-US" dirty="0">
                <a:solidFill>
                  <a:schemeClr val="tx1"/>
                </a:solidFill>
              </a:rPr>
              <a:t> </a:t>
            </a:r>
          </a:p>
          <a:p>
            <a:pPr>
              <a:lnSpc>
                <a:spcPct val="90000"/>
              </a:lnSpc>
              <a:spcAft>
                <a:spcPts val="600"/>
              </a:spcAft>
            </a:pPr>
            <a:r>
              <a:rPr lang="en-US" dirty="0">
                <a:solidFill>
                  <a:schemeClr val="tx1"/>
                </a:solidFill>
              </a:rPr>
              <a:t>When you ask ChatGPT for the capital of a country or you ask Alexa to give you an update on the weather, you'll get responses that are the result of machine-learning algorithms. </a:t>
            </a:r>
          </a:p>
          <a:p>
            <a:pPr>
              <a:lnSpc>
                <a:spcPct val="90000"/>
              </a:lnSpc>
              <a:spcAft>
                <a:spcPts val="600"/>
              </a:spcAft>
            </a:pPr>
            <a:r>
              <a:rPr lang="en-US" dirty="0">
                <a:solidFill>
                  <a:schemeClr val="tx1"/>
                </a:solidFill>
              </a:rPr>
              <a:t> </a:t>
            </a:r>
          </a:p>
          <a:p>
            <a:pPr>
              <a:lnSpc>
                <a:spcPct val="90000"/>
              </a:lnSpc>
              <a:spcAft>
                <a:spcPts val="600"/>
              </a:spcAft>
            </a:pPr>
            <a:r>
              <a:rPr lang="en-US" dirty="0">
                <a:solidFill>
                  <a:schemeClr val="tx1"/>
                </a:solidFill>
              </a:rPr>
              <a:t>Though these systems aren't a replacement for human intelligence or social interaction, they have the ability to use their training to adapt and learn new skills for tasks that they weren't explicitly programmed to perform.  </a:t>
            </a:r>
          </a:p>
          <a:p>
            <a:pPr>
              <a:lnSpc>
                <a:spcPct val="90000"/>
              </a:lnSpc>
              <a:spcAft>
                <a:spcPts val="600"/>
              </a:spcAft>
            </a:pPr>
            <a:endParaRPr lang="en-US" sz="900" dirty="0"/>
          </a:p>
        </p:txBody>
      </p:sp>
    </p:spTree>
    <p:extLst>
      <p:ext uri="{BB962C8B-B14F-4D97-AF65-F5344CB8AC3E}">
        <p14:creationId xmlns:p14="http://schemas.microsoft.com/office/powerpoint/2010/main" val="58217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9" dur="500"/>
                                        <p:tgtEl>
                                          <p:spTgt spid="3">
                                            <p:txEl>
                                              <p:pRg st="0" end="0"/>
                                            </p:txEl>
                                          </p:spTgt>
                                        </p:tgtEl>
                                      </p:cBhvr>
                                    </p:animEffect>
                                  </p:childTnLst>
                                </p:cTn>
                              </p:par>
                              <p:par>
                                <p:cTn id="20" presetID="12" presetClass="entr" presetSubtype="8"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23" dur="500"/>
                                        <p:tgtEl>
                                          <p:spTgt spid="3">
                                            <p:txEl>
                                              <p:pRg st="1" end="1"/>
                                            </p:txEl>
                                          </p:spTgt>
                                        </p:tgtEl>
                                      </p:cBhvr>
                                    </p:animEffect>
                                  </p:childTnLst>
                                </p:cTn>
                              </p:par>
                              <p:par>
                                <p:cTn id="24" presetID="12" presetClass="entr" presetSubtype="8"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27" dur="500"/>
                                        <p:tgtEl>
                                          <p:spTgt spid="3">
                                            <p:txEl>
                                              <p:pRg st="2" end="2"/>
                                            </p:txEl>
                                          </p:spTgt>
                                        </p:tgtEl>
                                      </p:cBhvr>
                                    </p:animEffect>
                                  </p:childTnLst>
                                </p:cTn>
                              </p:par>
                              <p:par>
                                <p:cTn id="28" presetID="12" presetClass="entr" presetSubtype="8"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right)">
                                      <p:cBhvr>
                                        <p:cTn id="31" dur="500"/>
                                        <p:tgtEl>
                                          <p:spTgt spid="3">
                                            <p:txEl>
                                              <p:pRg st="3" end="3"/>
                                            </p:txEl>
                                          </p:spTgt>
                                        </p:tgtEl>
                                      </p:cBhvr>
                                    </p:animEffect>
                                  </p:childTnLst>
                                </p:cTn>
                              </p:par>
                              <p:par>
                                <p:cTn id="32" presetID="12" presetClass="entr" presetSubtype="8"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44"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4285F4"/>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3484848" y="0"/>
            <a:ext cx="5756199" cy="5143499"/>
          </a:xfrm>
          <a:prstGeom prst="rect">
            <a:avLst/>
          </a:prstGeom>
        </p:spPr>
      </p:pic>
      <p:sp>
        <p:nvSpPr>
          <p:cNvPr id="5" name="object 5"/>
          <p:cNvSpPr txBox="1">
            <a:spLocks noGrp="1"/>
          </p:cNvSpPr>
          <p:nvPr>
            <p:ph type="ctrTitle"/>
          </p:nvPr>
        </p:nvSpPr>
        <p:spPr>
          <a:prstGeom prst="rect">
            <a:avLst/>
          </a:prstGeom>
        </p:spPr>
        <p:txBody>
          <a:bodyPr vert="horz" wrap="square" lIns="0" tIns="10795" rIns="0" bIns="0" rtlCol="0">
            <a:spAutoFit/>
          </a:bodyPr>
          <a:lstStyle/>
          <a:p>
            <a:pPr marL="12700" marR="5080">
              <a:lnSpc>
                <a:spcPct val="100400"/>
              </a:lnSpc>
              <a:spcBef>
                <a:spcPts val="85"/>
              </a:spcBef>
            </a:pPr>
            <a:r>
              <a:rPr sz="2800" spc="-10" dirty="0">
                <a:solidFill>
                  <a:srgbClr val="FFFFFF"/>
                </a:solidFill>
              </a:rPr>
              <a:t>Artificial </a:t>
            </a:r>
            <a:r>
              <a:rPr sz="2800" dirty="0">
                <a:solidFill>
                  <a:srgbClr val="FFFFFF"/>
                </a:solidFill>
              </a:rPr>
              <a:t>Intelligence</a:t>
            </a:r>
            <a:r>
              <a:rPr sz="2800" spc="75" dirty="0">
                <a:solidFill>
                  <a:srgbClr val="FFFFFF"/>
                </a:solidFill>
              </a:rPr>
              <a:t> </a:t>
            </a:r>
            <a:r>
              <a:rPr sz="2800" spc="-25" dirty="0">
                <a:solidFill>
                  <a:srgbClr val="FFFFFF"/>
                </a:solidFill>
              </a:rPr>
              <a:t>in </a:t>
            </a:r>
            <a:r>
              <a:rPr sz="2800" spc="90" dirty="0">
                <a:solidFill>
                  <a:srgbClr val="FFFFFF"/>
                </a:solidFill>
              </a:rPr>
              <a:t>Movies</a:t>
            </a:r>
            <a:endParaRPr sz="2800" dirty="0"/>
          </a:p>
        </p:txBody>
      </p:sp>
      <p:sp>
        <p:nvSpPr>
          <p:cNvPr id="6" name="object 6"/>
          <p:cNvSpPr txBox="1"/>
          <p:nvPr/>
        </p:nvSpPr>
        <p:spPr>
          <a:xfrm>
            <a:off x="449260" y="2369133"/>
            <a:ext cx="2991474" cy="746102"/>
          </a:xfrm>
          <a:prstGeom prst="rect">
            <a:avLst/>
          </a:prstGeom>
        </p:spPr>
        <p:txBody>
          <a:bodyPr vert="horz" wrap="square" lIns="0" tIns="12700" rIns="0" bIns="0" rtlCol="0">
            <a:spAutoFit/>
          </a:bodyPr>
          <a:lstStyle/>
          <a:p>
            <a:pPr marL="12700" marR="5080">
              <a:lnSpc>
                <a:spcPct val="116100"/>
              </a:lnSpc>
              <a:spcBef>
                <a:spcPts val="100"/>
              </a:spcBef>
            </a:pPr>
            <a:r>
              <a:rPr lang="en-US" sz="1400" b="0" i="0" dirty="0">
                <a:solidFill>
                  <a:schemeClr val="bg1"/>
                </a:solidFill>
                <a:effectLst/>
                <a:latin typeface="Inter"/>
              </a:rPr>
              <a:t>In movies, robots have the capacity to communicate, reason, show emotions, and make decisions similar to humans.  </a:t>
            </a:r>
            <a:endParaRPr sz="1400" dirty="0">
              <a:solidFill>
                <a:schemeClr val="bg1"/>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52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anim calcmode="lin" valueType="num">
                                      <p:cBhvr>
                                        <p:cTn id="16" dur="500" fill="hold"/>
                                        <p:tgtEl>
                                          <p:spTgt spid="5"/>
                                        </p:tgtEl>
                                        <p:attrNameLst>
                                          <p:attrName>ppt_x</p:attrName>
                                        </p:attrNameLst>
                                      </p:cBhvr>
                                      <p:tavLst>
                                        <p:tav tm="0">
                                          <p:val>
                                            <p:fltVal val="0.5"/>
                                          </p:val>
                                        </p:tav>
                                        <p:tav tm="100000">
                                          <p:val>
                                            <p:strVal val="#ppt_x"/>
                                          </p:val>
                                        </p:tav>
                                      </p:tavLst>
                                    </p:anim>
                                    <p:anim calcmode="lin" valueType="num">
                                      <p:cBhvr>
                                        <p:cTn id="17"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up)">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10;&#10;Description automatically generated">
            <a:extLst>
              <a:ext uri="{FF2B5EF4-FFF2-40B4-BE49-F238E27FC236}">
                <a16:creationId xmlns:a16="http://schemas.microsoft.com/office/drawing/2014/main" id="{1E3DC035-A940-3697-C864-229C83A5FB5D}"/>
              </a:ext>
            </a:extLst>
          </p:cNvPr>
          <p:cNvPicPr>
            <a:picLocks noChangeAspect="1"/>
          </p:cNvPicPr>
          <p:nvPr/>
        </p:nvPicPr>
        <p:blipFill rotWithShape="1">
          <a:blip r:embed="rId2"/>
          <a:srcRect/>
          <a:stretch/>
        </p:blipFill>
        <p:spPr>
          <a:xfrm>
            <a:off x="20" y="10"/>
            <a:ext cx="9143980" cy="51434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2A318B-18F3-1DFC-EE8A-136E4B8DA59B}"/>
              </a:ext>
            </a:extLst>
          </p:cNvPr>
          <p:cNvSpPr>
            <a:spLocks noGrp="1"/>
          </p:cNvSpPr>
          <p:nvPr>
            <p:ph type="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rtl="0">
              <a:lnSpc>
                <a:spcPct val="90000"/>
              </a:lnSpc>
              <a:spcBef>
                <a:spcPct val="0"/>
              </a:spcBef>
            </a:pPr>
            <a:r>
              <a:rPr lang="en-US" sz="3900" kern="1200" dirty="0">
                <a:solidFill>
                  <a:srgbClr val="FFFFFF"/>
                </a:solidFill>
                <a:latin typeface="+mj-lt"/>
                <a:cs typeface="+mj-cs"/>
              </a:rPr>
              <a:t>There are three types of A.I.</a:t>
            </a:r>
          </a:p>
        </p:txBody>
      </p:sp>
      <p:sp>
        <p:nvSpPr>
          <p:cNvPr id="3" name="Text Placeholder 2">
            <a:extLst>
              <a:ext uri="{FF2B5EF4-FFF2-40B4-BE49-F238E27FC236}">
                <a16:creationId xmlns:a16="http://schemas.microsoft.com/office/drawing/2014/main" id="{C0587186-504F-5BB7-5BD6-C89A4E518E52}"/>
              </a:ext>
            </a:extLst>
          </p:cNvPr>
          <p:cNvSpPr>
            <a:spLocks noGrp="1"/>
          </p:cNvSpPr>
          <p:nvPr>
            <p:ph type="body" idx="1"/>
          </p:nvPr>
        </p:nvSpPr>
        <p:spPr>
          <a:xfrm>
            <a:off x="822960" y="3065281"/>
            <a:ext cx="7543800" cy="962030"/>
          </a:xfrm>
          <a:effectLst>
            <a:outerShdw blurRad="50800" dist="38100" dir="2700000" algn="tl" rotWithShape="0">
              <a:prstClr val="black">
                <a:alpha val="40000"/>
              </a:prstClr>
            </a:outerShdw>
          </a:effectLst>
        </p:spPr>
        <p:txBody>
          <a:bodyPr vert="horz" wrap="square" lIns="91440" tIns="45720" rIns="91440" bIns="45720" rtlCol="0" anchor="t">
            <a:normAutofit/>
          </a:bodyPr>
          <a:lstStyle/>
          <a:p>
            <a:pPr algn="ctr"/>
            <a:r>
              <a:rPr lang="en-US" sz="2400" dirty="0">
                <a:solidFill>
                  <a:schemeClr val="bg1"/>
                </a:solidFill>
              </a:rPr>
              <a:t>narrow AI, general AI, and super AI. </a:t>
            </a:r>
          </a:p>
        </p:txBody>
      </p:sp>
    </p:spTree>
    <p:extLst>
      <p:ext uri="{BB962C8B-B14F-4D97-AF65-F5344CB8AC3E}">
        <p14:creationId xmlns:p14="http://schemas.microsoft.com/office/powerpoint/2010/main" val="24182932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outVertic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2E47B80-79D9-4E04-AAEE-05A9E2E4BD5B}"/>
              </a:ext>
            </a:extLst>
          </p:cNvPr>
          <p:cNvSpPr/>
          <p:nvPr/>
        </p:nvSpPr>
        <p:spPr>
          <a:xfrm>
            <a:off x="886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A42074-0B31-4A78-B635-F898CD5E28BB}"/>
              </a:ext>
            </a:extLst>
          </p:cNvPr>
          <p:cNvSpPr>
            <a:spLocks noGrp="1"/>
          </p:cNvSpPr>
          <p:nvPr>
            <p:ph type="title"/>
          </p:nvPr>
        </p:nvSpPr>
        <p:spPr>
          <a:xfrm>
            <a:off x="3352800" y="316811"/>
            <a:ext cx="4214015" cy="461665"/>
          </a:xfrm>
        </p:spPr>
        <p:txBody>
          <a:bodyPr/>
          <a:lstStyle/>
          <a:p>
            <a:pPr algn="ctr"/>
            <a:r>
              <a:rPr lang="en-US" dirty="0">
                <a:solidFill>
                  <a:schemeClr val="bg1"/>
                </a:solidFill>
              </a:rPr>
              <a:t>Narrow AI</a:t>
            </a:r>
          </a:p>
        </p:txBody>
      </p:sp>
      <p:sp>
        <p:nvSpPr>
          <p:cNvPr id="3" name="Text Placeholder 2">
            <a:extLst>
              <a:ext uri="{FF2B5EF4-FFF2-40B4-BE49-F238E27FC236}">
                <a16:creationId xmlns:a16="http://schemas.microsoft.com/office/drawing/2014/main" id="{26BB06F2-F38F-4841-B16B-DDAEFEEAD835}"/>
              </a:ext>
            </a:extLst>
          </p:cNvPr>
          <p:cNvSpPr>
            <a:spLocks noGrp="1"/>
          </p:cNvSpPr>
          <p:nvPr>
            <p:ph type="body" idx="1"/>
          </p:nvPr>
        </p:nvSpPr>
        <p:spPr>
          <a:xfrm>
            <a:off x="3276600" y="1428750"/>
            <a:ext cx="5311140" cy="2616101"/>
          </a:xfrm>
        </p:spPr>
        <p:txBody>
          <a:bodyPr/>
          <a:lstStyle/>
          <a:p>
            <a:r>
              <a:rPr lang="en-US" sz="1400" dirty="0">
                <a:solidFill>
                  <a:schemeClr val="bg1"/>
                </a:solidFill>
              </a:rPr>
              <a:t>Artificial narrow intelligence (ANI) is crucial to voice assistants, such as Siri, Alexa, and Google Assistant. This category includes intelligent systems that have been designed or trained to carry out specific tasks or solve particular problems, without being explicitly designed to do so.  </a:t>
            </a:r>
          </a:p>
          <a:p>
            <a:r>
              <a:rPr lang="en-US" sz="1400" dirty="0">
                <a:solidFill>
                  <a:schemeClr val="bg1"/>
                </a:solidFill>
              </a:rPr>
              <a:t> </a:t>
            </a:r>
          </a:p>
          <a:p>
            <a:r>
              <a:rPr lang="en-US" sz="1400" dirty="0">
                <a:solidFill>
                  <a:schemeClr val="bg1"/>
                </a:solidFill>
              </a:rPr>
              <a:t>ANI might often be referred to as weak AI, as it doesn't possess general intelligence, but some examples of the power of narrow AI include the above voice assistants, and also image-recognition systems, technologies that respond to simple customer service requests, and tools that flag inappropriate content online. </a:t>
            </a:r>
          </a:p>
          <a:p>
            <a:endParaRPr lang="en-US" dirty="0"/>
          </a:p>
        </p:txBody>
      </p:sp>
      <p:pic>
        <p:nvPicPr>
          <p:cNvPr id="15" name="Picture 14">
            <a:extLst>
              <a:ext uri="{FF2B5EF4-FFF2-40B4-BE49-F238E27FC236}">
                <a16:creationId xmlns:a16="http://schemas.microsoft.com/office/drawing/2014/main" id="{529013C2-C19B-4400-98F4-9784E1F0D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7024"/>
            <a:ext cx="2857500" cy="1600200"/>
          </a:xfrm>
          <a:prstGeom prst="rect">
            <a:avLst/>
          </a:prstGeom>
        </p:spPr>
      </p:pic>
      <p:pic>
        <p:nvPicPr>
          <p:cNvPr id="17" name="Picture 16">
            <a:extLst>
              <a:ext uri="{FF2B5EF4-FFF2-40B4-BE49-F238E27FC236}">
                <a16:creationId xmlns:a16="http://schemas.microsoft.com/office/drawing/2014/main" id="{81E23C76-32AD-4F9D-B31C-BB7510F82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758138"/>
            <a:ext cx="2857500" cy="1627224"/>
          </a:xfrm>
          <a:prstGeom prst="rect">
            <a:avLst/>
          </a:prstGeom>
        </p:spPr>
      </p:pic>
      <p:pic>
        <p:nvPicPr>
          <p:cNvPr id="19" name="Picture 18">
            <a:extLst>
              <a:ext uri="{FF2B5EF4-FFF2-40B4-BE49-F238E27FC236}">
                <a16:creationId xmlns:a16="http://schemas.microsoft.com/office/drawing/2014/main" id="{3049461D-FEE5-4987-8A10-D824C1D005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3489252"/>
            <a:ext cx="2857500" cy="1627224"/>
          </a:xfrm>
          <a:prstGeom prst="rect">
            <a:avLst/>
          </a:prstGeom>
        </p:spPr>
      </p:pic>
    </p:spTree>
    <p:extLst>
      <p:ext uri="{BB962C8B-B14F-4D97-AF65-F5344CB8AC3E}">
        <p14:creationId xmlns:p14="http://schemas.microsoft.com/office/powerpoint/2010/main" val="6265291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500"/>
                                        <p:tgtEl>
                                          <p:spTgt spid="3">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08EF1-DF6F-4BFC-8B7F-12DFC12533A9}"/>
              </a:ext>
            </a:extLst>
          </p:cNvPr>
          <p:cNvSpPr>
            <a:spLocks noGrp="1"/>
          </p:cNvSpPr>
          <p:nvPr>
            <p:ph type="title"/>
          </p:nvPr>
        </p:nvSpPr>
        <p:spPr>
          <a:xfrm>
            <a:off x="627509" y="542923"/>
            <a:ext cx="4501582" cy="1121569"/>
          </a:xfrm>
        </p:spPr>
        <p:txBody>
          <a:bodyPr>
            <a:normAutofit/>
          </a:bodyPr>
          <a:lstStyle/>
          <a:p>
            <a:r>
              <a:rPr lang="en-US" dirty="0"/>
              <a:t>General AI</a:t>
            </a:r>
          </a:p>
        </p:txBody>
      </p:sp>
      <p:sp>
        <p:nvSpPr>
          <p:cNvPr id="3" name="Text Placeholder 2">
            <a:extLst>
              <a:ext uri="{FF2B5EF4-FFF2-40B4-BE49-F238E27FC236}">
                <a16:creationId xmlns:a16="http://schemas.microsoft.com/office/drawing/2014/main" id="{BAF531C8-C361-4F8B-B6A0-B3629E18F159}"/>
              </a:ext>
            </a:extLst>
          </p:cNvPr>
          <p:cNvSpPr>
            <a:spLocks noGrp="1"/>
          </p:cNvSpPr>
          <p:nvPr>
            <p:ph type="body" idx="1"/>
          </p:nvPr>
        </p:nvSpPr>
        <p:spPr>
          <a:xfrm>
            <a:off x="627509" y="1803802"/>
            <a:ext cx="4501582" cy="2796775"/>
          </a:xfrm>
        </p:spPr>
        <p:txBody>
          <a:bodyPr>
            <a:normAutofit/>
          </a:bodyPr>
          <a:lstStyle/>
          <a:p>
            <a:pPr>
              <a:lnSpc>
                <a:spcPct val="90000"/>
              </a:lnSpc>
              <a:spcAft>
                <a:spcPts val="600"/>
              </a:spcAft>
            </a:pPr>
            <a:r>
              <a:rPr lang="en-US" sz="1200" dirty="0"/>
              <a:t>Artificial general intelligence (AGI), also known as strong AI, is still a hypothetical concept as it involves a machine understanding and performing vastly different tasks based on its accumulated experience. This type of intelligence is more on the level of human intellect, as AGI systems would be able to reason and think like a human. </a:t>
            </a:r>
          </a:p>
          <a:p>
            <a:pPr>
              <a:lnSpc>
                <a:spcPct val="90000"/>
              </a:lnSpc>
              <a:spcAft>
                <a:spcPts val="600"/>
              </a:spcAft>
            </a:pPr>
            <a:r>
              <a:rPr lang="en-US" sz="1200" dirty="0"/>
              <a:t> </a:t>
            </a:r>
          </a:p>
          <a:p>
            <a:pPr>
              <a:lnSpc>
                <a:spcPct val="90000"/>
              </a:lnSpc>
              <a:spcAft>
                <a:spcPts val="600"/>
              </a:spcAft>
            </a:pPr>
            <a:r>
              <a:rPr lang="en-US" sz="1200" dirty="0"/>
              <a:t> </a:t>
            </a:r>
          </a:p>
          <a:p>
            <a:pPr>
              <a:lnSpc>
                <a:spcPct val="90000"/>
              </a:lnSpc>
              <a:spcAft>
                <a:spcPts val="600"/>
              </a:spcAft>
            </a:pPr>
            <a:r>
              <a:rPr lang="en-US" sz="1200" dirty="0"/>
              <a:t>Like a human, AGI would potentially be able to understand any intellectual task, think abstractly, learn from its experiences, and use that knowledge to solve new problems. Essentially, we're talking about a system or machine capable of common sense, which is currently not achievable with any form of available AI. </a:t>
            </a:r>
          </a:p>
          <a:p>
            <a:pPr>
              <a:lnSpc>
                <a:spcPct val="90000"/>
              </a:lnSpc>
              <a:spcAft>
                <a:spcPts val="600"/>
              </a:spcAft>
            </a:pPr>
            <a:endParaRPr lang="en-US" sz="1200" dirty="0"/>
          </a:p>
        </p:txBody>
      </p:sp>
      <p:pic>
        <p:nvPicPr>
          <p:cNvPr id="5" name="Picture 4">
            <a:extLst>
              <a:ext uri="{FF2B5EF4-FFF2-40B4-BE49-F238E27FC236}">
                <a16:creationId xmlns:a16="http://schemas.microsoft.com/office/drawing/2014/main" id="{CC2722FC-A2DF-4675-A90A-B3C693CCE14E}"/>
              </a:ext>
            </a:extLst>
          </p:cNvPr>
          <p:cNvPicPr>
            <a:picLocks noChangeAspect="1"/>
          </p:cNvPicPr>
          <p:nvPr/>
        </p:nvPicPr>
        <p:blipFill rotWithShape="1">
          <a:blip r:embed="rId2">
            <a:extLst>
              <a:ext uri="{28A0092B-C50C-407E-A947-70E740481C1C}">
                <a14:useLocalDpi xmlns:a14="http://schemas.microsoft.com/office/drawing/2010/main" val="0"/>
              </a:ext>
            </a:extLst>
          </a:blip>
          <a:srcRect l="15568" r="32380" b="-1"/>
          <a:stretch/>
        </p:blipFill>
        <p:spPr>
          <a:xfrm flipH="1">
            <a:off x="5129091" y="10"/>
            <a:ext cx="4014909" cy="5143490"/>
          </a:xfrm>
          <a:prstGeom prst="rect">
            <a:avLst/>
          </a:prstGeom>
          <a:effectLst/>
        </p:spPr>
      </p:pic>
    </p:spTree>
    <p:extLst>
      <p:ext uri="{BB962C8B-B14F-4D97-AF65-F5344CB8AC3E}">
        <p14:creationId xmlns:p14="http://schemas.microsoft.com/office/powerpoint/2010/main" val="8168924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1000"/>
                                        <p:tgtEl>
                                          <p:spTgt spid="3">
                                            <p:txEl>
                                              <p:pRg st="0" end="0"/>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heel(1)">
                                      <p:cBhvr>
                                        <p:cTn id="16" dur="1000"/>
                                        <p:tgtEl>
                                          <p:spTgt spid="3">
                                            <p:txEl>
                                              <p:pRg st="1" end="1"/>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1000"/>
                                        <p:tgtEl>
                                          <p:spTgt spid="3">
                                            <p:txEl>
                                              <p:pRg st="2" end="2"/>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278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1149</Words>
  <Application>Microsoft Office PowerPoint</Application>
  <PresentationFormat>On-screen Show (16:9)</PresentationFormat>
  <Paragraphs>90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Artificial Intelligence (AI)</vt:lpstr>
      <vt:lpstr>What do you think Artificial Intelligence is?</vt:lpstr>
      <vt:lpstr>What is Artificial Intelligence?</vt:lpstr>
      <vt:lpstr>How can AI help us today?</vt:lpstr>
      <vt:lpstr>Most common AI uses </vt:lpstr>
      <vt:lpstr>Artificial Intelligence in Movies</vt:lpstr>
      <vt:lpstr>There are three types of A.I.</vt:lpstr>
      <vt:lpstr>Narrow AI</vt:lpstr>
      <vt:lpstr>General AI</vt:lpstr>
      <vt:lpstr>Super AI</vt:lpstr>
      <vt:lpstr>More real Life A.I. Examples</vt:lpstr>
      <vt:lpstr>What is machine learning?</vt:lpstr>
      <vt:lpstr>Examples of machine learning:</vt:lpstr>
      <vt:lpstr>Is your computer able think like a human being?</vt:lpstr>
      <vt:lpstr>PowerPoint Presentation</vt:lpstr>
      <vt:lpstr>Controversy of Turing Test</vt:lpstr>
      <vt:lpstr>Benefits of A.I.</vt:lpstr>
      <vt:lpstr>The Future of A.I.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(AI)</dc:title>
  <dc:creator>Mario Daher</dc:creator>
  <cp:lastModifiedBy>Mario Daher</cp:lastModifiedBy>
  <cp:revision>12</cp:revision>
  <dcterms:created xsi:type="dcterms:W3CDTF">2023-05-09T18:44:54Z</dcterms:created>
  <dcterms:modified xsi:type="dcterms:W3CDTF">2023-05-10T18:58:57Z</dcterms:modified>
</cp:coreProperties>
</file>